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19" name="Нижний колонтитул 18"/>
          <p:cNvSpPr>
            <a:spLocks noGrp="1"/>
          </p:cNvSpPr>
          <p:nvPr>
            <p:ph type="ftr" sz="quarter" idx="11"/>
          </p:nvPr>
        </p:nvSpPr>
        <p:spPr/>
        <p:txBody>
          <a:bodyPr/>
          <a:lstStyle/>
          <a:p>
            <a:endParaRPr lang="ru-RU">
              <a:solidFill>
                <a:srgbClr val="04617B">
                  <a:shade val="90000"/>
                </a:srgbClr>
              </a:solidFill>
            </a:endParaRPr>
          </a:p>
        </p:txBody>
      </p:sp>
      <p:sp>
        <p:nvSpPr>
          <p:cNvPr id="27" name="Номер слайда 26"/>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970126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577547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021069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742218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5" name="Нижний колонтитул 4"/>
          <p:cNvSpPr>
            <a:spLocks noGrp="1"/>
          </p:cNvSpPr>
          <p:nvPr>
            <p:ph type="ftr" sz="quarter" idx="11"/>
          </p:nvPr>
        </p:nvSpPr>
        <p:spPr/>
        <p:txBody>
          <a:bodyPr/>
          <a:lstStyle/>
          <a:p>
            <a:endParaRPr lang="ru-RU">
              <a:solidFill>
                <a:srgbClr val="04617B">
                  <a:shade val="90000"/>
                </a:srgb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320658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382860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8" name="Нижний колонтитул 7"/>
          <p:cNvSpPr>
            <a:spLocks noGrp="1"/>
          </p:cNvSpPr>
          <p:nvPr>
            <p:ph type="ftr" sz="quarter" idx="11"/>
          </p:nvPr>
        </p:nvSpPr>
        <p:spPr/>
        <p:txBody>
          <a:bodyPr/>
          <a:lstStyle/>
          <a:p>
            <a:endParaRPr lang="ru-RU">
              <a:solidFill>
                <a:srgbClr val="04617B">
                  <a:shade val="90000"/>
                </a:srgbClr>
              </a:solidFill>
            </a:endParaRPr>
          </a:p>
        </p:txBody>
      </p:sp>
      <p:sp>
        <p:nvSpPr>
          <p:cNvPr id="9" name="Номер слайда 8"/>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034441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4" name="Нижний колонтитул 3"/>
          <p:cNvSpPr>
            <a:spLocks noGrp="1"/>
          </p:cNvSpPr>
          <p:nvPr>
            <p:ph type="ftr" sz="quarter" idx="11"/>
          </p:nvPr>
        </p:nvSpPr>
        <p:spPr/>
        <p:txBody>
          <a:bodyPr/>
          <a:lstStyle/>
          <a:p>
            <a:endParaRPr lang="ru-RU">
              <a:solidFill>
                <a:srgbClr val="04617B">
                  <a:shade val="90000"/>
                </a:srgbClr>
              </a:solidFill>
            </a:endParaRPr>
          </a:p>
        </p:txBody>
      </p:sp>
      <p:sp>
        <p:nvSpPr>
          <p:cNvPr id="5" name="Номер слайда 4"/>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2689328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3" name="Нижний колонтитул 2"/>
          <p:cNvSpPr>
            <a:spLocks noGrp="1"/>
          </p:cNvSpPr>
          <p:nvPr>
            <p:ph type="ftr" sz="quarter" idx="11"/>
          </p:nvPr>
        </p:nvSpPr>
        <p:spPr/>
        <p:txBody>
          <a:bodyPr/>
          <a:lstStyle/>
          <a:p>
            <a:endParaRPr lang="ru-RU">
              <a:solidFill>
                <a:srgbClr val="04617B">
                  <a:shade val="90000"/>
                </a:srgbClr>
              </a:solidFill>
            </a:endParaRPr>
          </a:p>
        </p:txBody>
      </p:sp>
      <p:sp>
        <p:nvSpPr>
          <p:cNvPr id="4" name="Номер слайда 3"/>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249926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Tree>
    <p:extLst>
      <p:ext uri="{BB962C8B-B14F-4D97-AF65-F5344CB8AC3E}">
        <p14:creationId xmlns:p14="http://schemas.microsoft.com/office/powerpoint/2010/main" val="3396126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6" name="Нижний колонтитул 5"/>
          <p:cNvSpPr>
            <a:spLocks noGrp="1"/>
          </p:cNvSpPr>
          <p:nvPr>
            <p:ph type="ftr" sz="quarter" idx="11"/>
          </p:nvPr>
        </p:nvSpPr>
        <p:spPr/>
        <p:txBody>
          <a:bodyPr/>
          <a:lstStyle/>
          <a:p>
            <a:endParaRPr lang="ru-RU">
              <a:solidFill>
                <a:srgbClr val="04617B">
                  <a:shade val="90000"/>
                </a:srgbClr>
              </a:solidFill>
            </a:endParaRPr>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1132402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solidFill>
                  <a:srgbClr val="04617B">
                    <a:shade val="90000"/>
                  </a:srgbClr>
                </a:solidFill>
              </a:rPr>
              <a:pPr/>
              <a:t>12.11.2015</a:t>
            </a:fld>
            <a:endParaRPr lang="ru-RU">
              <a:solidFill>
                <a:srgbClr val="04617B">
                  <a:shade val="90000"/>
                </a:srgbClr>
              </a:solidFill>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solidFill>
                <a:srgbClr val="04617B">
                  <a:shade val="90000"/>
                </a:srgbClr>
              </a:solidFill>
            </a:endParaRPr>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solidFill>
                  <a:srgbClr val="04617B">
                    <a:shade val="90000"/>
                  </a:srgbClr>
                </a:solidFill>
              </a:rPr>
              <a:pPr/>
              <a:t>‹#›</a:t>
            </a:fld>
            <a:endParaRPr lang="ru-RU">
              <a:solidFill>
                <a:srgbClr val="04617B">
                  <a:shade val="90000"/>
                </a:srgbClr>
              </a:solidFill>
            </a:endParaRPr>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4038806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96752"/>
            <a:ext cx="9144000" cy="1938992"/>
          </a:xfrm>
          <a:prstGeom prst="rect">
            <a:avLst/>
          </a:prstGeom>
          <a:noFill/>
        </p:spPr>
        <p:txBody>
          <a:bodyPr wrap="square" rtlCol="0">
            <a:spAutoFit/>
          </a:bodyPr>
          <a:lstStyle/>
          <a:p>
            <a:pPr algn="ctr"/>
            <a:r>
              <a:rPr lang="ru-RU" sz="4800" dirty="0" smtClean="0">
                <a:solidFill>
                  <a:prstClr val="black"/>
                </a:solidFill>
              </a:rPr>
              <a:t>Женщины </a:t>
            </a:r>
            <a:r>
              <a:rPr lang="ru-RU" sz="4800" dirty="0" smtClean="0">
                <a:solidFill>
                  <a:prstClr val="black"/>
                </a:solidFill>
              </a:rPr>
              <a:t>- пираты</a:t>
            </a:r>
            <a:endParaRPr lang="ru-RU" sz="4800" dirty="0" smtClean="0">
              <a:solidFill>
                <a:prstClr val="black"/>
              </a:solidFill>
            </a:endParaRPr>
          </a:p>
          <a:p>
            <a:pPr algn="ctr"/>
            <a:endParaRPr lang="ru-RU" sz="7200" dirty="0">
              <a:solidFill>
                <a:prstClr val="black"/>
              </a:solidFill>
            </a:endParaRPr>
          </a:p>
        </p:txBody>
      </p:sp>
      <p:pic>
        <p:nvPicPr>
          <p:cNvPr id="13314" name="Picture 2" descr="http://images.sodahead.com/profiles/0/0/2/0/1/0/6/6/1/Lady-Liberty-modeled-after-a-Pagan-Goddess-of-libe-40819559279.jpeg"/>
          <p:cNvPicPr>
            <a:picLocks noChangeAspect="1" noChangeArrowheads="1"/>
          </p:cNvPicPr>
          <p:nvPr/>
        </p:nvPicPr>
        <p:blipFill>
          <a:blip r:embed="rId2" cstate="print"/>
          <a:srcRect/>
          <a:stretch>
            <a:fillRect/>
          </a:stretch>
        </p:blipFill>
        <p:spPr bwMode="auto">
          <a:xfrm>
            <a:off x="286477" y="2060848"/>
            <a:ext cx="3600400" cy="2700300"/>
          </a:xfrm>
          <a:prstGeom prst="rect">
            <a:avLst/>
          </a:prstGeom>
          <a:noFill/>
        </p:spPr>
      </p:pic>
      <p:pic>
        <p:nvPicPr>
          <p:cNvPr id="13316" name="Picture 4" descr="http://www.anwiza.com/images/stories/Other/cin.jpg"/>
          <p:cNvPicPr>
            <a:picLocks noChangeAspect="1" noChangeArrowheads="1"/>
          </p:cNvPicPr>
          <p:nvPr/>
        </p:nvPicPr>
        <p:blipFill>
          <a:blip r:embed="rId3" cstate="print"/>
          <a:srcRect/>
          <a:stretch>
            <a:fillRect/>
          </a:stretch>
        </p:blipFill>
        <p:spPr bwMode="auto">
          <a:xfrm>
            <a:off x="4572000" y="1916832"/>
            <a:ext cx="1848715" cy="2637501"/>
          </a:xfrm>
          <a:prstGeom prst="rect">
            <a:avLst/>
          </a:prstGeom>
          <a:noFill/>
        </p:spPr>
      </p:pic>
      <p:sp>
        <p:nvSpPr>
          <p:cNvPr id="2" name="Заголовок 1"/>
          <p:cNvSpPr>
            <a:spLocks noGrp="1"/>
          </p:cNvSpPr>
          <p:nvPr>
            <p:ph type="title"/>
          </p:nvPr>
        </p:nvSpPr>
        <p:spPr>
          <a:xfrm>
            <a:off x="530352" y="260648"/>
            <a:ext cx="7772400" cy="720080"/>
          </a:xfrm>
        </p:spPr>
        <p:txBody>
          <a:bodyPr>
            <a:noAutofit/>
          </a:bodyPr>
          <a:lstStyle/>
          <a:p>
            <a:pPr algn="ctr"/>
            <a:r>
              <a:rPr lang="ru-RU" sz="2800" dirty="0" smtClean="0"/>
              <a:t/>
            </a:r>
            <a:br>
              <a:rPr lang="ru-RU" sz="2800" dirty="0" smtClean="0"/>
            </a:br>
            <a:r>
              <a:rPr lang="ru-RU" sz="2000" b="1" dirty="0" smtClean="0">
                <a:solidFill>
                  <a:schemeClr val="tx1"/>
                </a:solidFill>
              </a:rPr>
              <a:t>Муниципальное Бюджетное Общеобразовательное Учреждение </a:t>
            </a:r>
            <a:br>
              <a:rPr lang="ru-RU" sz="2000" b="1" dirty="0" smtClean="0">
                <a:solidFill>
                  <a:schemeClr val="tx1"/>
                </a:solidFill>
              </a:rPr>
            </a:br>
            <a:r>
              <a:rPr lang="ru-RU" sz="2000" b="1" dirty="0" smtClean="0">
                <a:solidFill>
                  <a:schemeClr val="tx1"/>
                </a:solidFill>
              </a:rPr>
              <a:t>«Средняя Общеобразовательная Школа № 198»</a:t>
            </a:r>
            <a:endParaRPr lang="ru-RU" sz="2000" b="1" dirty="0">
              <a:solidFill>
                <a:schemeClr val="tx1"/>
              </a:solidFill>
            </a:endParaRPr>
          </a:p>
        </p:txBody>
      </p:sp>
      <p:sp>
        <p:nvSpPr>
          <p:cNvPr id="6" name="Текст 5"/>
          <p:cNvSpPr>
            <a:spLocks noGrp="1"/>
          </p:cNvSpPr>
          <p:nvPr>
            <p:ph type="body" idx="1"/>
          </p:nvPr>
        </p:nvSpPr>
        <p:spPr>
          <a:xfrm>
            <a:off x="2411760" y="5013176"/>
            <a:ext cx="6264696" cy="1656184"/>
          </a:xfrm>
        </p:spPr>
        <p:txBody>
          <a:bodyPr>
            <a:normAutofit fontScale="92500" lnSpcReduction="10000"/>
          </a:bodyPr>
          <a:lstStyle/>
          <a:p>
            <a:r>
              <a:rPr lang="ru-RU" sz="2000" b="1" dirty="0" smtClean="0"/>
              <a:t>            Выполнила: Лоренц Ольга, 11 класс</a:t>
            </a:r>
          </a:p>
          <a:p>
            <a:r>
              <a:rPr lang="ru-RU" sz="2000" b="1" dirty="0" smtClean="0"/>
              <a:t>            Руководитель: Долгова Ирина Николаевна,</a:t>
            </a:r>
          </a:p>
          <a:p>
            <a:r>
              <a:rPr lang="ru-RU" sz="2000" b="1" dirty="0" smtClean="0"/>
              <a:t>            учитель географии</a:t>
            </a:r>
          </a:p>
          <a:p>
            <a:endParaRPr lang="ru-RU" sz="2000" b="1" dirty="0"/>
          </a:p>
          <a:p>
            <a:r>
              <a:rPr lang="ru-RU" sz="2000" b="1" dirty="0" smtClean="0"/>
              <a:t>Северск – 2015 г.</a:t>
            </a:r>
            <a:endParaRPr lang="ru-RU" sz="2000" b="1" dirty="0"/>
          </a:p>
        </p:txBody>
      </p:sp>
    </p:spTree>
    <p:extLst>
      <p:ext uri="{BB962C8B-B14F-4D97-AF65-F5344CB8AC3E}">
        <p14:creationId xmlns:p14="http://schemas.microsoft.com/office/powerpoint/2010/main" val="3501649168"/>
      </p:ext>
    </p:extLst>
  </p:cSld>
  <p:clrMapOvr>
    <a:masterClrMapping/>
  </p:clrMapOvr>
  <p:transition spd="med">
    <p:wipe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6712"/>
            <a:ext cx="9144000" cy="6186309"/>
          </a:xfrm>
          <a:prstGeom prst="rect">
            <a:avLst/>
          </a:prstGeom>
          <a:noFill/>
        </p:spPr>
        <p:txBody>
          <a:bodyPr wrap="square" rtlCol="0">
            <a:spAutoFit/>
          </a:bodyPr>
          <a:lstStyle/>
          <a:p>
            <a:pPr algn="just"/>
            <a:r>
              <a:rPr lang="ru-RU" dirty="0" smtClean="0">
                <a:solidFill>
                  <a:prstClr val="black"/>
                </a:solidFill>
                <a:latin typeface="Arial Narrow" pitchFamily="34" charset="0"/>
              </a:rPr>
              <a:t>И эта уроженка Ирландии сумела войти в историю пиратства. В пять лет она благодаря отцу, адвокату Уильяму Кормаку, попала в Северную Америку. Дело происходило в 1705 году. А уже в 18 лет Энн слыла красавицей с бурным и непредсказуемым темпераментом. Она считалась завидной невестой и отец начал присматривать богатых женихов. Но девушка познакомилась с матросом Джеймсом Бонни и влюбилась в него. Отец препятствовал отношениям, поэтому молодые поженились и уехали на остров Нью-Провиденс. Но любовь вскоре прошла и Энн стала жить с капитаном пиратского судна Джоном Рэкемом. Тот, чтобы не расставаться со своей пассией, переодел ее в мужскую одежду и взял к себе на службу матросом. Энн стала пиратом шлюпа «Дракон», курсировавшего между Багамских и Антильских островов. В моменты абордажа купеческих судов Энн поражала даже отборных пиратов своей отвагой. Она была беспощадной к врагам, бросаясь первой в самую гущу боя. А после окончания сражения Энн лично расправлялась с пленными, делая это крайне жестоко. Они и не знали, что их соратник является женщиной. Через некоторое время Энн забеременела, и капитан высадил ее на берег, оставив на попечение свое друга. Родив, женщина оставила опекуну своего маленького ребенка и вернулась к пиратам. Там она вместе с капитаном решила рассказать пиратам правду. И хотя команда помнила, что значит женщина на корабле, тем более пиратском, бунт не состоялся. Ведь все помнили, насколько кровожадна и жестока Энн. В одной из атак «Дракон» захватила английский корабль. В 1720 году Энн Бонни вместе с сообщниками была поймана. Казнь женщины постоянно откладывалась из-за ее беременности. Говорят, что отец сумел выкупить свою непутевую дочь и вернуть домой. Скончалась некогда гроза морей в 1782 году, в почтенном возрасте, родив во втором спокойном браке еще девять детей.</a:t>
            </a:r>
          </a:p>
          <a:p>
            <a:pPr algn="just"/>
            <a:endParaRPr lang="ru-RU" dirty="0">
              <a:solidFill>
                <a:prstClr val="black"/>
              </a:solidFill>
            </a:endParaRPr>
          </a:p>
        </p:txBody>
      </p:sp>
      <p:sp>
        <p:nvSpPr>
          <p:cNvPr id="3" name="TextBox 2"/>
          <p:cNvSpPr txBox="1"/>
          <p:nvPr/>
        </p:nvSpPr>
        <p:spPr>
          <a:xfrm>
            <a:off x="6275266" y="0"/>
            <a:ext cx="2695610" cy="369332"/>
          </a:xfrm>
          <a:prstGeom prst="rect">
            <a:avLst/>
          </a:prstGeom>
          <a:noFill/>
        </p:spPr>
        <p:txBody>
          <a:bodyPr wrap="none" rtlCol="0">
            <a:spAutoFit/>
          </a:bodyPr>
          <a:lstStyle/>
          <a:p>
            <a:r>
              <a:rPr lang="ru-RU" b="1" dirty="0" smtClean="0">
                <a:solidFill>
                  <a:prstClr val="white"/>
                </a:solidFill>
              </a:rPr>
              <a:t>Энн Бонни (1700-1782)</a:t>
            </a:r>
            <a:endParaRPr lang="ru-RU" dirty="0">
              <a:solidFill>
                <a:prstClr val="white"/>
              </a:solidFill>
            </a:endParaRPr>
          </a:p>
        </p:txBody>
      </p:sp>
    </p:spTree>
    <p:extLst>
      <p:ext uri="{BB962C8B-B14F-4D97-AF65-F5344CB8AC3E}">
        <p14:creationId xmlns:p14="http://schemas.microsoft.com/office/powerpoint/2010/main" val="4208483894"/>
      </p:ext>
    </p:extLst>
  </p:cSld>
  <p:clrMapOvr>
    <a:masterClrMapping/>
  </p:clrMapOvr>
  <p:transition>
    <p:wipe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ic.pics.livejournal.com/dina_simonyan/55183134/78987/78987_original.jpg"/>
          <p:cNvPicPr/>
          <p:nvPr/>
        </p:nvPicPr>
        <p:blipFill>
          <a:blip r:embed="rId2" cstate="print"/>
          <a:srcRect/>
          <a:stretch>
            <a:fillRect/>
          </a:stretch>
        </p:blipFill>
        <p:spPr bwMode="auto">
          <a:xfrm>
            <a:off x="0" y="476672"/>
            <a:ext cx="4788024" cy="6381328"/>
          </a:xfrm>
          <a:prstGeom prst="rect">
            <a:avLst/>
          </a:prstGeom>
          <a:noFill/>
          <a:ln w="9525">
            <a:noFill/>
            <a:miter lim="800000"/>
            <a:headEnd/>
            <a:tailEnd/>
          </a:ln>
        </p:spPr>
      </p:pic>
      <p:sp>
        <p:nvSpPr>
          <p:cNvPr id="3" name="TextBox 2"/>
          <p:cNvSpPr txBox="1"/>
          <p:nvPr/>
        </p:nvSpPr>
        <p:spPr>
          <a:xfrm>
            <a:off x="4788024" y="692696"/>
            <a:ext cx="4355976" cy="5632311"/>
          </a:xfrm>
          <a:prstGeom prst="rect">
            <a:avLst/>
          </a:prstGeom>
          <a:noFill/>
        </p:spPr>
        <p:txBody>
          <a:bodyPr wrap="square" rtlCol="0">
            <a:spAutoFit/>
          </a:bodyPr>
          <a:lstStyle/>
          <a:p>
            <a:pPr algn="just"/>
            <a:r>
              <a:rPr lang="ru-RU" dirty="0" smtClean="0">
                <a:solidFill>
                  <a:prstClr val="black"/>
                </a:solidFill>
                <a:latin typeface="Arial Narrow" pitchFamily="34" charset="0"/>
              </a:rPr>
              <a:t>Эта дама вела деятельность французского приватира в XVII веке. А родилась она на экзотическом Гаити, правда, отец девушки был не туземцем, а французом. В истории пиратства Жако Делахай осталась женщиной необычайной красы. Считается, что путь пирата она избрала после смерти отца. По сути это был единственный близкий для нее человек. Мать умерла еще при родах, а старший брат был умственно неполноценным, оставшись на попечении сестры. Пришлось Жако Делахай войти на борт корабля своего отца-моряка и сделаться разбойницей. Происходило это в 1660-е годы. Со временем, чтобы спрятаться от преследователей, пират инсценировала собственную смерть. Одно время Жако сменила имя и жила в мужском обличье. Вернувшись, она заслужила прозвище «Рыжая из мертвых», благодаря своим красивым огненно-рыжим волосам.</a:t>
            </a:r>
            <a:endParaRPr lang="ru-RU" dirty="0">
              <a:solidFill>
                <a:prstClr val="black"/>
              </a:solidFill>
              <a:latin typeface="Arial Narrow" pitchFamily="34" charset="0"/>
            </a:endParaRPr>
          </a:p>
        </p:txBody>
      </p:sp>
      <p:sp>
        <p:nvSpPr>
          <p:cNvPr id="4" name="TextBox 3"/>
          <p:cNvSpPr txBox="1"/>
          <p:nvPr/>
        </p:nvSpPr>
        <p:spPr>
          <a:xfrm>
            <a:off x="0" y="0"/>
            <a:ext cx="4788024" cy="523220"/>
          </a:xfrm>
          <a:prstGeom prst="rect">
            <a:avLst/>
          </a:prstGeom>
          <a:noFill/>
        </p:spPr>
        <p:txBody>
          <a:bodyPr wrap="square" rtlCol="0">
            <a:spAutoFit/>
          </a:bodyPr>
          <a:lstStyle/>
          <a:p>
            <a:r>
              <a:rPr lang="ru-RU" sz="2800" b="1" dirty="0" smtClean="0">
                <a:solidFill>
                  <a:prstClr val="black"/>
                </a:solidFill>
              </a:rPr>
              <a:t>6.Жако Делахай (17 век).</a:t>
            </a:r>
            <a:endParaRPr lang="ru-RU" sz="2800" dirty="0">
              <a:solidFill>
                <a:prstClr val="black"/>
              </a:solidFill>
            </a:endParaRPr>
          </a:p>
        </p:txBody>
      </p:sp>
    </p:spTree>
    <p:extLst>
      <p:ext uri="{BB962C8B-B14F-4D97-AF65-F5344CB8AC3E}">
        <p14:creationId xmlns:p14="http://schemas.microsoft.com/office/powerpoint/2010/main" val="1372997359"/>
      </p:ext>
    </p:extLst>
  </p:cSld>
  <p:clrMapOvr>
    <a:masterClrMapping/>
  </p:clrMapOvr>
  <p:transition>
    <p:wipe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ChangeArrowheads="1"/>
          </p:cNvSpPr>
          <p:nvPr/>
        </p:nvSpPr>
        <p:spPr bwMode="auto">
          <a:xfrm>
            <a:off x="0" y="246221"/>
            <a:ext cx="968456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sz="3200" dirty="0" smtClean="0">
                <a:solidFill>
                  <a:srgbClr val="000000"/>
                </a:solidFill>
                <a:latin typeface="Calibri"/>
                <a:ea typeface="Calibri" pitchFamily="34" charset="0"/>
                <a:cs typeface="Arial" pitchFamily="34" charset="0"/>
              </a:rPr>
              <a:t> </a:t>
            </a:r>
            <a:endParaRPr lang="ru-RU" sz="3200" dirty="0" smtClean="0">
              <a:solidFill>
                <a:prstClr val="black"/>
              </a:solidFill>
              <a:latin typeface="Arial" pitchFamily="34" charset="0"/>
              <a:cs typeface="Arial" pitchFamily="34" charset="0"/>
            </a:endParaRPr>
          </a:p>
        </p:txBody>
      </p:sp>
      <p:pic>
        <p:nvPicPr>
          <p:cNvPr id="22533" name="Picture 5" descr="http://www.hqwallpapers.ru/wallpapers/fantasy/ryzhaya-piratka-774x435.jpg"/>
          <p:cNvPicPr>
            <a:picLocks noChangeAspect="1" noChangeArrowheads="1"/>
          </p:cNvPicPr>
          <p:nvPr/>
        </p:nvPicPr>
        <p:blipFill>
          <a:blip r:embed="rId2" cstate="print"/>
          <a:srcRect/>
          <a:stretch>
            <a:fillRect/>
          </a:stretch>
        </p:blipFill>
        <p:spPr bwMode="auto">
          <a:xfrm>
            <a:off x="0" y="0"/>
            <a:ext cx="15198097" cy="8541568"/>
          </a:xfrm>
          <a:prstGeom prst="rect">
            <a:avLst/>
          </a:prstGeom>
          <a:noFill/>
        </p:spPr>
      </p:pic>
      <p:sp>
        <p:nvSpPr>
          <p:cNvPr id="6" name="TextBox 5"/>
          <p:cNvSpPr txBox="1"/>
          <p:nvPr/>
        </p:nvSpPr>
        <p:spPr>
          <a:xfrm>
            <a:off x="0" y="764704"/>
            <a:ext cx="5220071" cy="1354217"/>
          </a:xfrm>
          <a:prstGeom prst="rect">
            <a:avLst/>
          </a:prstGeom>
          <a:noFill/>
        </p:spPr>
        <p:txBody>
          <a:bodyPr wrap="square" rtlCol="0">
            <a:spAutoFit/>
          </a:bodyPr>
          <a:lstStyle/>
          <a:p>
            <a:r>
              <a:rPr lang="ru-RU" sz="3200" b="1" dirty="0" smtClean="0">
                <a:solidFill>
                  <a:prstClr val="black"/>
                </a:solidFill>
              </a:rPr>
              <a:t>7.Анна Дье-Ле-Во (Мэри Энн, Марианна) (1650-?)</a:t>
            </a:r>
            <a:r>
              <a:rPr lang="ru-RU" sz="3200" dirty="0" smtClean="0">
                <a:solidFill>
                  <a:prstClr val="black"/>
                </a:solidFill>
              </a:rPr>
              <a:t> </a:t>
            </a:r>
          </a:p>
          <a:p>
            <a:endParaRPr lang="ru-RU" dirty="0">
              <a:solidFill>
                <a:prstClr val="black"/>
              </a:solidFill>
            </a:endParaRPr>
          </a:p>
        </p:txBody>
      </p:sp>
    </p:spTree>
    <p:extLst>
      <p:ext uri="{BB962C8B-B14F-4D97-AF65-F5344CB8AC3E}">
        <p14:creationId xmlns:p14="http://schemas.microsoft.com/office/powerpoint/2010/main" val="1240332568"/>
      </p:ext>
    </p:extLst>
  </p:cSld>
  <p:clrMapOvr>
    <a:masterClrMapping/>
  </p:clrMapOvr>
  <p:transition>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24744"/>
            <a:ext cx="9144000" cy="5601533"/>
          </a:xfrm>
          <a:prstGeom prst="rect">
            <a:avLst/>
          </a:prstGeom>
          <a:noFill/>
        </p:spPr>
        <p:txBody>
          <a:bodyPr wrap="square" rtlCol="0">
            <a:spAutoFit/>
          </a:bodyPr>
          <a:lstStyle/>
          <a:p>
            <a:pPr algn="just"/>
            <a:r>
              <a:rPr lang="ru-RU" sz="2000" dirty="0" smtClean="0">
                <a:solidFill>
                  <a:prstClr val="black"/>
                </a:solidFill>
                <a:latin typeface="Arial Narrow" pitchFamily="34" charset="0"/>
              </a:rPr>
              <a:t>Эта французская женщина-пират появилась на свет в середине XVII века. Считается, что из Европы в колониальные земли ее вывезли, как преступницу. На Тортуге женщина объявилась в 1665-1675 годы, когда там правил губернатор Бертран Догерон Де-Ля-Буре. На этом острове, известном прибежище пиратов, Мэри Энн вышла замуж за корсара Пьера Ленгса. В 1683 году тот погиб на дуэли от рук знаменитого пирата Лоренса де Граффа. Тогда Марианна вызвала его также на поединок. По некоторой информации поводом стала вовсе не гибель супруга, а личные оскорбления. Но драки не состоялось, Лоренс заявил, что не собирается драться с женщиной. Но восхитившись ее храбростью, он предложил Марианне стать его женой. На самом деле де Графф официально уже состоял в браке, так что Марианна стала его сожительницей и любовницей. Можно действительно называть Анну пиратом, так как она повсюду следовала за своим супругом и сражалась рядом с ним. Похожим образом вела себя и Энн Бонни. Однако в отличие от нее Дье-Ле-Во своего пола не скрывала, именно поэтому и привлекала к себе внимание, вызывая всеобщее уважение и даже восхищение. Считается, что пиратом Марианна была храбрым, суровым и беспощадным. У нее даже появилось прозвище «Анна - божья воля». И хотя считается, что женщина на корабле приносит несчастье, Марианны это не касалось. Казалось, что с ней пиратам сопутствует удача. </a:t>
            </a:r>
          </a:p>
          <a:p>
            <a:pPr algn="just"/>
            <a:endParaRPr lang="ru-RU" dirty="0">
              <a:solidFill>
                <a:prstClr val="black"/>
              </a:solidFill>
              <a:latin typeface="Arial Narrow" pitchFamily="34" charset="0"/>
            </a:endParaRPr>
          </a:p>
        </p:txBody>
      </p:sp>
      <p:sp>
        <p:nvSpPr>
          <p:cNvPr id="3" name="TextBox 2"/>
          <p:cNvSpPr txBox="1"/>
          <p:nvPr/>
        </p:nvSpPr>
        <p:spPr>
          <a:xfrm>
            <a:off x="5255568" y="0"/>
            <a:ext cx="3888432" cy="646331"/>
          </a:xfrm>
          <a:prstGeom prst="rect">
            <a:avLst/>
          </a:prstGeom>
          <a:noFill/>
        </p:spPr>
        <p:txBody>
          <a:bodyPr wrap="square" rtlCol="0">
            <a:spAutoFit/>
          </a:bodyPr>
          <a:lstStyle/>
          <a:p>
            <a:r>
              <a:rPr lang="ru-RU" b="1" dirty="0" smtClean="0">
                <a:solidFill>
                  <a:prstClr val="white"/>
                </a:solidFill>
              </a:rPr>
              <a:t>Анна Дье-Ле-Во (Мэри Энн, Марианна) (1650-?).</a:t>
            </a:r>
            <a:endParaRPr lang="ru-RU" dirty="0">
              <a:solidFill>
                <a:prstClr val="white"/>
              </a:solidFill>
            </a:endParaRPr>
          </a:p>
        </p:txBody>
      </p:sp>
    </p:spTree>
    <p:extLst>
      <p:ext uri="{BB962C8B-B14F-4D97-AF65-F5344CB8AC3E}">
        <p14:creationId xmlns:p14="http://schemas.microsoft.com/office/powerpoint/2010/main" val="2783075431"/>
      </p:ext>
    </p:extLst>
  </p:cSld>
  <p:clrMapOvr>
    <a:masterClrMapping/>
  </p:clrMapOvr>
  <p:transition>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korabli.eu/images/oboi/parusnye-korabli/fregaty/full/piratskiy-fregat.jpg"/>
          <p:cNvPicPr>
            <a:picLocks noChangeAspect="1" noChangeArrowheads="1"/>
          </p:cNvPicPr>
          <p:nvPr/>
        </p:nvPicPr>
        <p:blipFill>
          <a:blip r:embed="rId2" cstate="print"/>
          <a:srcRect/>
          <a:stretch>
            <a:fillRect/>
          </a:stretch>
        </p:blipFill>
        <p:spPr bwMode="auto">
          <a:xfrm>
            <a:off x="0" y="-39934"/>
            <a:ext cx="9144000" cy="6897934"/>
          </a:xfrm>
          <a:prstGeom prst="rect">
            <a:avLst/>
          </a:prstGeom>
          <a:noFill/>
        </p:spPr>
      </p:pic>
      <p:sp>
        <p:nvSpPr>
          <p:cNvPr id="25603" name="Rectangle 3"/>
          <p:cNvSpPr>
            <a:spLocks noChangeArrowheads="1"/>
          </p:cNvSpPr>
          <p:nvPr/>
        </p:nvSpPr>
        <p:spPr bwMode="auto">
          <a:xfrm>
            <a:off x="1" y="213873"/>
            <a:ext cx="3707903"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sz="3200" b="1" dirty="0" smtClean="0">
                <a:solidFill>
                  <a:srgbClr val="000000"/>
                </a:solidFill>
                <a:ea typeface="Calibri" pitchFamily="34" charset="0"/>
                <a:cs typeface="Arial" pitchFamily="34" charset="0"/>
              </a:rPr>
              <a:t>8.Мария Линдси (1700-1745).</a:t>
            </a:r>
            <a:r>
              <a:rPr lang="ru-RU" sz="3200" dirty="0" smtClean="0">
                <a:solidFill>
                  <a:srgbClr val="000000"/>
                </a:solidFill>
                <a:latin typeface="Calibri"/>
                <a:ea typeface="Calibri" pitchFamily="34" charset="0"/>
                <a:cs typeface="Arial" pitchFamily="34" charset="0"/>
              </a:rPr>
              <a:t> </a:t>
            </a:r>
            <a:endParaRPr lang="ru-RU" sz="3200" dirty="0"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906583870"/>
      </p:ext>
    </p:extLst>
  </p:cSld>
  <p:clrMapOvr>
    <a:masterClrMapping/>
  </p:clrMapOvr>
  <p:transition>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692696"/>
            <a:ext cx="1296144" cy="369332"/>
          </a:xfrm>
          <a:prstGeom prst="rect">
            <a:avLst/>
          </a:prstGeom>
          <a:noFill/>
        </p:spPr>
        <p:txBody>
          <a:bodyPr wrap="square" rtlCol="0">
            <a:spAutoFit/>
          </a:bodyPr>
          <a:lstStyle/>
          <a:p>
            <a:endParaRPr lang="ru-RU" dirty="0">
              <a:solidFill>
                <a:prstClr val="black"/>
              </a:solidFill>
            </a:endParaRPr>
          </a:p>
        </p:txBody>
      </p:sp>
      <p:sp>
        <p:nvSpPr>
          <p:cNvPr id="6" name="TextBox 5"/>
          <p:cNvSpPr txBox="1"/>
          <p:nvPr/>
        </p:nvSpPr>
        <p:spPr>
          <a:xfrm>
            <a:off x="0" y="1340768"/>
            <a:ext cx="9144000" cy="4401205"/>
          </a:xfrm>
          <a:prstGeom prst="rect">
            <a:avLst/>
          </a:prstGeom>
          <a:noFill/>
        </p:spPr>
        <p:txBody>
          <a:bodyPr wrap="square" rtlCol="0">
            <a:spAutoFit/>
          </a:bodyPr>
          <a:lstStyle/>
          <a:p>
            <a:pPr algn="just"/>
            <a:r>
              <a:rPr lang="ru-RU" sz="2000" dirty="0" smtClean="0">
                <a:solidFill>
                  <a:prstClr val="black"/>
                </a:solidFill>
                <a:latin typeface="Arial Narrow" pitchFamily="34" charset="0"/>
              </a:rPr>
              <a:t>Эта англичанка появилась на свет в 1700 году и ее пиратская деятельность была связана с именем мужа. Эрик Кобхем грабил суда в заливе Святого Лаврентия, а база у него располагалась на острове Ньюфаундленд. Пара прославилась своей жестокостью на грани садизма. Захваченные корабли пираты предпочитали топить, а всех членов команды или убивали, или использовали в качестве мишени для упражнений в стрельбе. Такая карьера корсаров длилась у супругов с 1720 по 1740 год. После этого пара решила начать новую жизнь во Франции. В Европе чета Кобхемов стала уважаемой в обществе, Эрик сумел даже получить пост судьи. Вот только для Марии столь степенная жизнь оказалась не по нраву, и она попросту сошла с ума. То ли женщина покончила с собой, а то ли ее убил муж. А перед смертью Эрик Кобхем рассказал обо всех своих грехах священнику, попросив рассказать всем историю его жизни. Книга вышла позорной и обличающей, а потомки даже пытались выкупить и уничтожить весь тираж. Но копия осталась в национальном архиве Парижа.</a:t>
            </a:r>
          </a:p>
          <a:p>
            <a:endParaRPr lang="ru-RU" sz="2000" dirty="0">
              <a:solidFill>
                <a:prstClr val="black"/>
              </a:solidFill>
              <a:latin typeface="Arial Narrow" pitchFamily="34" charset="0"/>
            </a:endParaRPr>
          </a:p>
        </p:txBody>
      </p:sp>
      <p:sp>
        <p:nvSpPr>
          <p:cNvPr id="7" name="TextBox 6"/>
          <p:cNvSpPr txBox="1"/>
          <p:nvPr/>
        </p:nvSpPr>
        <p:spPr>
          <a:xfrm>
            <a:off x="5817577" y="0"/>
            <a:ext cx="3260701" cy="646331"/>
          </a:xfrm>
          <a:prstGeom prst="rect">
            <a:avLst/>
          </a:prstGeom>
          <a:noFill/>
        </p:spPr>
        <p:txBody>
          <a:bodyPr wrap="none" rtlCol="0">
            <a:spAutoFit/>
          </a:bodyPr>
          <a:lstStyle/>
          <a:p>
            <a:r>
              <a:rPr lang="ru-RU" b="1" dirty="0" smtClean="0">
                <a:solidFill>
                  <a:prstClr val="white"/>
                </a:solidFill>
                <a:ea typeface="Calibri" pitchFamily="34" charset="0"/>
                <a:cs typeface="Arial" pitchFamily="34" charset="0"/>
              </a:rPr>
              <a:t>Мария Линдси (1700-1745).</a:t>
            </a:r>
            <a:r>
              <a:rPr lang="ru-RU" dirty="0" smtClean="0">
                <a:solidFill>
                  <a:prstClr val="white"/>
                </a:solidFill>
                <a:latin typeface="Calibri"/>
                <a:ea typeface="Calibri" pitchFamily="34" charset="0"/>
                <a:cs typeface="Arial" pitchFamily="34" charset="0"/>
              </a:rPr>
              <a:t> </a:t>
            </a:r>
            <a:endParaRPr lang="ru-RU" dirty="0" smtClean="0">
              <a:solidFill>
                <a:prstClr val="white"/>
              </a:solidFill>
              <a:latin typeface="Arial" pitchFamily="34" charset="0"/>
              <a:cs typeface="Arial" pitchFamily="34" charset="0"/>
            </a:endParaRPr>
          </a:p>
          <a:p>
            <a:endParaRPr lang="ru-RU" dirty="0">
              <a:solidFill>
                <a:prstClr val="white"/>
              </a:solidFill>
            </a:endParaRPr>
          </a:p>
        </p:txBody>
      </p:sp>
    </p:spTree>
    <p:extLst>
      <p:ext uri="{BB962C8B-B14F-4D97-AF65-F5344CB8AC3E}">
        <p14:creationId xmlns:p14="http://schemas.microsoft.com/office/powerpoint/2010/main" val="273775288"/>
      </p:ext>
    </p:extLst>
  </p:cSld>
  <p:clrMapOvr>
    <a:masterClrMapping/>
  </p:clrMapOvr>
  <p:transition>
    <p:wipe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http://img1.goodfon.su/wallpaper/big/4/68/art-ryan-jones-devushka-1086.jpg"/>
          <p:cNvPicPr>
            <a:picLocks noChangeAspect="1" noChangeArrowheads="1"/>
          </p:cNvPicPr>
          <p:nvPr/>
        </p:nvPicPr>
        <p:blipFill>
          <a:blip r:embed="rId2" cstate="print"/>
          <a:srcRect/>
          <a:stretch>
            <a:fillRect/>
          </a:stretch>
        </p:blipFill>
        <p:spPr bwMode="auto">
          <a:xfrm>
            <a:off x="-505072" y="0"/>
            <a:ext cx="9649072" cy="6957392"/>
          </a:xfrm>
          <a:prstGeom prst="rect">
            <a:avLst/>
          </a:prstGeom>
          <a:noFill/>
        </p:spPr>
      </p:pic>
      <p:sp>
        <p:nvSpPr>
          <p:cNvPr id="4" name="Прямоугольник 3"/>
          <p:cNvSpPr/>
          <p:nvPr/>
        </p:nvSpPr>
        <p:spPr>
          <a:xfrm>
            <a:off x="-324544" y="260648"/>
            <a:ext cx="5616624" cy="584775"/>
          </a:xfrm>
          <a:prstGeom prst="rect">
            <a:avLst/>
          </a:prstGeom>
        </p:spPr>
        <p:txBody>
          <a:bodyPr wrap="square">
            <a:spAutoFit/>
          </a:bodyPr>
          <a:lstStyle/>
          <a:p>
            <a:r>
              <a:rPr lang="ru-RU" sz="3200" b="1" dirty="0" smtClean="0">
                <a:solidFill>
                  <a:prstClr val="white"/>
                </a:solidFill>
              </a:rPr>
              <a:t>9.Рейчел Уолл (1760-1789).</a:t>
            </a:r>
            <a:endParaRPr lang="ru-RU" sz="3200" dirty="0">
              <a:solidFill>
                <a:prstClr val="white"/>
              </a:solidFill>
            </a:endParaRPr>
          </a:p>
        </p:txBody>
      </p:sp>
    </p:spTree>
    <p:extLst>
      <p:ext uri="{BB962C8B-B14F-4D97-AF65-F5344CB8AC3E}">
        <p14:creationId xmlns:p14="http://schemas.microsoft.com/office/powerpoint/2010/main" val="313234335"/>
      </p:ext>
    </p:extLst>
  </p:cSld>
  <p:clrMapOvr>
    <a:masterClrMapping/>
  </p:clrMapOvr>
  <p:transition>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980728"/>
            <a:ext cx="9144000" cy="5632311"/>
          </a:xfrm>
          <a:prstGeom prst="rect">
            <a:avLst/>
          </a:prstGeom>
          <a:noFill/>
        </p:spPr>
        <p:txBody>
          <a:bodyPr wrap="square" rtlCol="0">
            <a:spAutoFit/>
          </a:bodyPr>
          <a:lstStyle/>
          <a:p>
            <a:pPr algn="just"/>
            <a:r>
              <a:rPr lang="ru-RU" dirty="0" smtClean="0">
                <a:solidFill>
                  <a:prstClr val="black"/>
                </a:solidFill>
                <a:latin typeface="Arial Narrow" pitchFamily="34" charset="0"/>
              </a:rPr>
              <a:t>Смертная казнь во многих американских штатах давно уже отменена. Последней, кого повесили в Массачусетсе, стала Рейчел Уолл. Возможно, это первая рожденная в Америке женщина, ставшая пиратом. А родилась она в семье набожных верующих в провинциальном Карлайле, Пенсильвания. Жизнь на загородной ферме не понравилась Рейчел, вот почему она предпочла перебраться в город. Однажды на девушку напали в порту, а спас ее некий Джордж Уолл. Парень с девушкой полюбили друг друга и поженились, хотя родители Рейчел и были против. Молодые люди переехали в Бостон, где Джордж стал моряком на рыбацкой шхуне, а его жена стала служанкой. Семье постоянно не хватало денег, вот и предложил Джордж Уолл своим друзьям заделаться пиратами. Сперва экипаж вместе с Рейчел орудовал на острове Шолс, что неподалеку от побережья Нью-Гемпшира. Девушка на палубе шхуны изображала жертву кораблекрушения. Когда же туда прибывали шлюпки со спасателями, пираты убивали их и грабили. В 1781-1782 годах супруги Уолл вместе со своими подельниками захватили двенадцать лодок и заработали таким образом 6 тысяч долларов и кучу ценностей. Было убито 24 человека. Но в итоге Джордж Уолл, как и большая часть его команды, погибли в ходе сильного шторма. Пришлось Рейчел вернуться в Бостон и возобновить там работу прислугой. Но разбойница не забыла своего прошлого, время от времени обворовывая лодки в доках. А при попытке ограбить молодую даму Маргарет Бендер бандитку поймали. 10 сентября 1789 года Рейчел Уолл осудили за грабеж, но она попросила, чтобы ее судили, как пирата. Власти согласились, хотя женщина никого и не убивала. 8 октября Рейчел была повешена, прожив всего 29 лет.</a:t>
            </a:r>
          </a:p>
          <a:p>
            <a:pPr algn="just"/>
            <a:endParaRPr lang="ru-RU" dirty="0">
              <a:solidFill>
                <a:prstClr val="black"/>
              </a:solidFill>
              <a:latin typeface="Arial Narrow" pitchFamily="34" charset="0"/>
            </a:endParaRPr>
          </a:p>
        </p:txBody>
      </p:sp>
      <p:sp>
        <p:nvSpPr>
          <p:cNvPr id="3" name="Прямоугольник 2"/>
          <p:cNvSpPr/>
          <p:nvPr/>
        </p:nvSpPr>
        <p:spPr>
          <a:xfrm>
            <a:off x="6228184" y="0"/>
            <a:ext cx="2915816" cy="369332"/>
          </a:xfrm>
          <a:prstGeom prst="rect">
            <a:avLst/>
          </a:prstGeom>
        </p:spPr>
        <p:txBody>
          <a:bodyPr wrap="square">
            <a:spAutoFit/>
          </a:bodyPr>
          <a:lstStyle/>
          <a:p>
            <a:r>
              <a:rPr lang="ru-RU" b="1" dirty="0" smtClean="0">
                <a:solidFill>
                  <a:prstClr val="white"/>
                </a:solidFill>
              </a:rPr>
              <a:t>Рейчел Уолл (1760-1789).</a:t>
            </a:r>
            <a:endParaRPr lang="ru-RU" dirty="0">
              <a:solidFill>
                <a:prstClr val="white"/>
              </a:solidFill>
            </a:endParaRPr>
          </a:p>
        </p:txBody>
      </p:sp>
    </p:spTree>
    <p:extLst>
      <p:ext uri="{BB962C8B-B14F-4D97-AF65-F5344CB8AC3E}">
        <p14:creationId xmlns:p14="http://schemas.microsoft.com/office/powerpoint/2010/main" val="1769492963"/>
      </p:ext>
    </p:extLst>
  </p:cSld>
  <p:clrMapOvr>
    <a:masterClrMapping/>
  </p:clrMapOvr>
  <p:transition>
    <p:wipe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pirates-life.ru/_ph/21/2/378107490.jpg"/>
          <p:cNvPicPr>
            <a:picLocks noChangeAspect="1" noChangeArrowheads="1"/>
          </p:cNvPicPr>
          <p:nvPr/>
        </p:nvPicPr>
        <p:blipFill>
          <a:blip r:embed="rId2" cstate="print"/>
          <a:srcRect/>
          <a:stretch>
            <a:fillRect/>
          </a:stretch>
        </p:blipFill>
        <p:spPr bwMode="auto">
          <a:xfrm>
            <a:off x="0" y="0"/>
            <a:ext cx="3410553" cy="4941168"/>
          </a:xfrm>
          <a:prstGeom prst="rect">
            <a:avLst/>
          </a:prstGeom>
          <a:noFill/>
        </p:spPr>
      </p:pic>
      <p:sp>
        <p:nvSpPr>
          <p:cNvPr id="3" name="TextBox 2"/>
          <p:cNvSpPr txBox="1"/>
          <p:nvPr/>
        </p:nvSpPr>
        <p:spPr>
          <a:xfrm>
            <a:off x="3419872" y="764704"/>
            <a:ext cx="5724128" cy="4247317"/>
          </a:xfrm>
          <a:prstGeom prst="rect">
            <a:avLst/>
          </a:prstGeom>
          <a:noFill/>
        </p:spPr>
        <p:txBody>
          <a:bodyPr wrap="square" rtlCol="0">
            <a:spAutoFit/>
          </a:bodyPr>
          <a:lstStyle/>
          <a:p>
            <a:pPr algn="just"/>
            <a:r>
              <a:rPr lang="ru-RU" dirty="0" smtClean="0">
                <a:solidFill>
                  <a:prstClr val="black"/>
                </a:solidFill>
                <a:latin typeface="Arial Narrow" pitchFamily="34" charset="0"/>
              </a:rPr>
              <a:t>Были свои женщины-пираты и в истории Австралии. Самой первой считается именно Шарлотта Бадгер, которая родилась в английском Вустершире. Она вошла в историю еще и тем, что стала одной из первых двух белых женщин-поселенцев в Новой Зеландии. Появилась на свет англичанка в бедной семье, чтобы прокормить себя, она стала заниматься мелким воровством. В 1796 году девушку поймали при попытке украсть шелковый платок и несколько монет. За это ее приговорили к семи годам каторги в Новом Южном Уэльсе, Австралия. Там она стала работать на женском заводе и даже родила дочь. Вместе с ребенком в 1806 году Шарлотта поднялась на борт судна «Венера», планируя найти в колониях работу. Капитан корабля, Сэмюэл Чейз, оказался человеком жестоким и любил бить женщин. Бадгер вместе со своей подругой, также ссыльной, Катрин Хагерти, не хотели</a:t>
            </a:r>
            <a:endParaRPr lang="ru-RU" dirty="0">
              <a:solidFill>
                <a:prstClr val="black"/>
              </a:solidFill>
              <a:latin typeface="Arial Narrow" pitchFamily="34" charset="0"/>
            </a:endParaRPr>
          </a:p>
        </p:txBody>
      </p:sp>
      <p:sp>
        <p:nvSpPr>
          <p:cNvPr id="4" name="TextBox 3"/>
          <p:cNvSpPr txBox="1"/>
          <p:nvPr/>
        </p:nvSpPr>
        <p:spPr>
          <a:xfrm>
            <a:off x="1" y="4941168"/>
            <a:ext cx="9144000" cy="1200329"/>
          </a:xfrm>
          <a:prstGeom prst="rect">
            <a:avLst/>
          </a:prstGeom>
          <a:noFill/>
        </p:spPr>
        <p:txBody>
          <a:bodyPr wrap="square" rtlCol="0">
            <a:spAutoFit/>
          </a:bodyPr>
          <a:lstStyle/>
          <a:p>
            <a:pPr algn="just"/>
            <a:r>
              <a:rPr lang="ru-RU" dirty="0" smtClean="0">
                <a:solidFill>
                  <a:prstClr val="black"/>
                </a:solidFill>
                <a:latin typeface="Arial Narrow" pitchFamily="34" charset="0"/>
              </a:rPr>
              <a:t>терпеть издевательств садиста и подговорили пассажиров поднять бунт. Захватив корабль, женщины направились к Новой Зеландии, выбрав непростую судьбу первопоселенцев. Судьба Шарлотты Бадгер, пирата-неудачницы, осталась неизвестной. Считается, что ей удалось спрятаться на острове, а потом присоединиться к экипажу американского китобойного судна.</a:t>
            </a:r>
            <a:endParaRPr lang="ru-RU" dirty="0">
              <a:solidFill>
                <a:prstClr val="black"/>
              </a:solidFill>
            </a:endParaRPr>
          </a:p>
        </p:txBody>
      </p:sp>
      <p:sp>
        <p:nvSpPr>
          <p:cNvPr id="5" name="Прямоугольник 4"/>
          <p:cNvSpPr/>
          <p:nvPr/>
        </p:nvSpPr>
        <p:spPr>
          <a:xfrm>
            <a:off x="3419872" y="0"/>
            <a:ext cx="5724128" cy="584775"/>
          </a:xfrm>
          <a:prstGeom prst="rect">
            <a:avLst/>
          </a:prstGeom>
        </p:spPr>
        <p:txBody>
          <a:bodyPr wrap="square">
            <a:spAutoFit/>
          </a:bodyPr>
          <a:lstStyle/>
          <a:p>
            <a:r>
              <a:rPr lang="ru-RU" sz="3200" b="1" dirty="0" smtClean="0">
                <a:solidFill>
                  <a:prstClr val="black"/>
                </a:solidFill>
                <a:latin typeface="Arial Narrow" pitchFamily="34" charset="0"/>
              </a:rPr>
              <a:t>10.Шарлотта Бадгер (1778 -1816).</a:t>
            </a:r>
            <a:endParaRPr lang="ru-RU" sz="3200" dirty="0">
              <a:solidFill>
                <a:prstClr val="black"/>
              </a:solidFill>
              <a:latin typeface="Arial Narrow" pitchFamily="34" charset="0"/>
            </a:endParaRPr>
          </a:p>
        </p:txBody>
      </p:sp>
    </p:spTree>
    <p:extLst>
      <p:ext uri="{BB962C8B-B14F-4D97-AF65-F5344CB8AC3E}">
        <p14:creationId xmlns:p14="http://schemas.microsoft.com/office/powerpoint/2010/main" val="2681051151"/>
      </p:ext>
    </p:extLst>
  </p:cSld>
  <p:clrMapOvr>
    <a:masterClrMapping/>
  </p:clrMapOvr>
  <p:transition>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268760"/>
            <a:ext cx="8439472" cy="1800200"/>
          </a:xfrm>
        </p:spPr>
        <p:txBody>
          <a:bodyPr>
            <a:normAutofit fontScale="90000"/>
          </a:bodyPr>
          <a:lstStyle/>
          <a:p>
            <a:pPr algn="ctr"/>
            <a:r>
              <a:rPr lang="ru-RU" dirty="0" smtClean="0"/>
              <a:t>                     </a:t>
            </a:r>
            <a:br>
              <a:rPr lang="ru-RU" dirty="0" smtClean="0"/>
            </a:br>
            <a:r>
              <a:rPr lang="ru-RU" dirty="0"/>
              <a:t/>
            </a:r>
            <a:br>
              <a:rPr lang="ru-RU" dirty="0"/>
            </a:br>
            <a:r>
              <a:rPr lang="ru-RU" dirty="0" smtClean="0"/>
              <a:t/>
            </a:r>
            <a:br>
              <a:rPr lang="ru-RU" dirty="0" smtClean="0"/>
            </a:br>
            <a:r>
              <a:rPr lang="ru-RU" u="sng" dirty="0" smtClean="0">
                <a:solidFill>
                  <a:schemeClr val="tx1"/>
                </a:solidFill>
              </a:rPr>
              <a:t>Литература:</a:t>
            </a:r>
            <a:r>
              <a:rPr lang="ru-RU" dirty="0" smtClean="0">
                <a:solidFill>
                  <a:schemeClr val="tx1"/>
                </a:solidFill>
              </a:rPr>
              <a:t/>
            </a:r>
            <a:br>
              <a:rPr lang="ru-RU" dirty="0" smtClean="0">
                <a:solidFill>
                  <a:schemeClr val="tx1"/>
                </a:solidFill>
              </a:rPr>
            </a:br>
            <a:r>
              <a:rPr lang="ru-RU" sz="4000" dirty="0" smtClean="0">
                <a:solidFill>
                  <a:schemeClr val="tx1"/>
                </a:solidFill>
              </a:rPr>
              <a:t>Интернет - источники</a:t>
            </a:r>
            <a:r>
              <a:rPr lang="ru-RU" dirty="0" smtClean="0">
                <a:solidFill>
                  <a:schemeClr val="tx1"/>
                </a:solidFill>
              </a:rPr>
              <a:t/>
            </a:r>
            <a:br>
              <a:rPr lang="ru-RU" dirty="0" smtClean="0">
                <a:solidFill>
                  <a:schemeClr val="tx1"/>
                </a:solidFill>
              </a:rPr>
            </a:br>
            <a:endParaRPr lang="ru-RU" dirty="0">
              <a:solidFill>
                <a:schemeClr val="tx1"/>
              </a:solidFill>
            </a:endParaRPr>
          </a:p>
        </p:txBody>
      </p:sp>
    </p:spTree>
    <p:extLst>
      <p:ext uri="{BB962C8B-B14F-4D97-AF65-F5344CB8AC3E}">
        <p14:creationId xmlns:p14="http://schemas.microsoft.com/office/powerpoint/2010/main" val="445447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вал 5"/>
          <p:cNvSpPr/>
          <p:nvPr/>
        </p:nvSpPr>
        <p:spPr>
          <a:xfrm>
            <a:off x="8100392" y="332656"/>
            <a:ext cx="914400" cy="864096"/>
          </a:xfrm>
          <a:prstGeom prst="ellipse">
            <a:avLst/>
          </a:prstGeom>
          <a:solidFill>
            <a:schemeClr val="bg2">
              <a:lumMod val="75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2" name="TextBox 1"/>
          <p:cNvSpPr txBox="1"/>
          <p:nvPr/>
        </p:nvSpPr>
        <p:spPr>
          <a:xfrm>
            <a:off x="0" y="836712"/>
            <a:ext cx="9144000" cy="6463308"/>
          </a:xfrm>
          <a:prstGeom prst="rect">
            <a:avLst/>
          </a:prstGeom>
          <a:noFill/>
        </p:spPr>
        <p:txBody>
          <a:bodyPr wrap="square" rtlCol="0">
            <a:spAutoFit/>
          </a:bodyPr>
          <a:lstStyle/>
          <a:p>
            <a:r>
              <a:rPr lang="ru-RU" dirty="0" smtClean="0">
                <a:solidFill>
                  <a:prstClr val="black"/>
                </a:solidFill>
                <a:latin typeface="Arial" pitchFamily="34" charset="0"/>
                <a:cs typeface="Arial" pitchFamily="34" charset="0"/>
              </a:rPr>
              <a:t>В истории морского разбоя мы давно привыкли, что все безобразия и преступления относятся к представителям сильного пола. </a:t>
            </a:r>
            <a:r>
              <a:rPr lang="ru-RU" dirty="0" smtClean="0">
                <a:solidFill>
                  <a:prstClr val="black"/>
                </a:solidFill>
                <a:latin typeface="Arial" pitchFamily="34" charset="0"/>
                <a:cs typeface="Arial" pitchFamily="34" charset="0"/>
              </a:rPr>
              <a:t>Но в этой презентации я расскажу Вам о </a:t>
            </a:r>
            <a:r>
              <a:rPr lang="ru-RU" dirty="0" smtClean="0">
                <a:solidFill>
                  <a:prstClr val="black"/>
                </a:solidFill>
                <a:latin typeface="Arial" pitchFamily="34" charset="0"/>
                <a:cs typeface="Arial" pitchFamily="34" charset="0"/>
              </a:rPr>
              <a:t>смелых женщинах -  </a:t>
            </a:r>
            <a:r>
              <a:rPr lang="ru-RU" dirty="0" smtClean="0">
                <a:solidFill>
                  <a:prstClr val="black"/>
                </a:solidFill>
                <a:latin typeface="Arial" pitchFamily="34" charset="0"/>
                <a:cs typeface="Arial" pitchFamily="34" charset="0"/>
              </a:rPr>
              <a:t>пиратах. </a:t>
            </a:r>
          </a:p>
          <a:p>
            <a:endParaRPr lang="ru-RU" dirty="0" smtClean="0">
              <a:solidFill>
                <a:prstClr val="black"/>
              </a:solidFill>
              <a:latin typeface="Arial" pitchFamily="34" charset="0"/>
              <a:cs typeface="Arial" pitchFamily="34" charset="0"/>
            </a:endParaRPr>
          </a:p>
          <a:p>
            <a:r>
              <a:rPr lang="ru-RU" dirty="0" smtClean="0">
                <a:solidFill>
                  <a:prstClr val="black"/>
                </a:solidFill>
                <a:latin typeface="Arial" pitchFamily="34" charset="0"/>
                <a:cs typeface="Arial" pitchFamily="34" charset="0"/>
              </a:rPr>
              <a:t>Одним из первых известных представителей слабого пола в истории пиратства является </a:t>
            </a:r>
            <a:r>
              <a:rPr lang="ru-RU" b="1" dirty="0" smtClean="0">
                <a:solidFill>
                  <a:prstClr val="black"/>
                </a:solidFill>
                <a:latin typeface="Arial" pitchFamily="34" charset="0"/>
                <a:cs typeface="Arial" pitchFamily="34" charset="0"/>
              </a:rPr>
              <a:t>Альвильда (</a:t>
            </a:r>
            <a:r>
              <a:rPr lang="en-US" b="1" dirty="0" smtClean="0">
                <a:solidFill>
                  <a:prstClr val="black"/>
                </a:solidFill>
                <a:latin typeface="Arial" pitchFamily="34" charset="0"/>
                <a:cs typeface="Arial" pitchFamily="34" charset="0"/>
              </a:rPr>
              <a:t>V</a:t>
            </a:r>
            <a:r>
              <a:rPr lang="ru-RU" b="1" dirty="0" smtClean="0">
                <a:solidFill>
                  <a:prstClr val="black"/>
                </a:solidFill>
                <a:latin typeface="Arial" pitchFamily="34" charset="0"/>
                <a:cs typeface="Arial" pitchFamily="34" charset="0"/>
              </a:rPr>
              <a:t> век)</a:t>
            </a:r>
            <a:r>
              <a:rPr lang="ru-RU" dirty="0" smtClean="0">
                <a:solidFill>
                  <a:prstClr val="black"/>
                </a:solidFill>
                <a:latin typeface="Arial" pitchFamily="34" charset="0"/>
                <a:cs typeface="Arial" pitchFamily="34" charset="0"/>
              </a:rPr>
              <a:t>.</a:t>
            </a:r>
          </a:p>
          <a:p>
            <a:pPr algn="just"/>
            <a:r>
              <a:rPr lang="ru-RU" dirty="0" smtClean="0">
                <a:solidFill>
                  <a:prstClr val="black"/>
                </a:solidFill>
                <a:latin typeface="Arial Narrow" pitchFamily="34" charset="0"/>
                <a:cs typeface="Aharoni" pitchFamily="2" charset="-79"/>
              </a:rPr>
              <a:t>Альвильда вела разбой в скандинавских водах еще во времена раннего средневековья. Легенды гласят, что эта женщина была на самом деле принцессой, ее отцом являлся король с острова Готланд. Когда монарх решил выдать свою дочь замуж за Альфа, сына могущественного короля Дании, то Альвильда решила убежать из дома и стать пиратом. В свой разбойничий вояж амазонка набрала команду из таких же молодых женщин, как и она сама. Разбойницы переоделись в одежду мужчин, а сама Альвильда стала главной разбойницей в местных водах. Вскоре налеты отважной женщины-пирата стали серьезно угрожать торговым судам и жителям прибрежных территорий королевства. На борьбу с грабителями был направлен сам принц Альф. Он и не подозревал, что будет преследовать свою несостоявшуюся невесту. После того, как принц убил почти всех пиратов, он вступил в поединок с их главарем. Мужчина смог победить пирата и заставил его сдаться. Альф очень удивился, когда под шлемом обнаружил юное лицо Альвильды, на которой он хотел жениться. Девушка оценила храбрость принца и его боевые навыки, дав согласие выйти замуж за него. Свадьбу сыграли прямо на борту пиратского корабля. Принц пообещал любить вечно свою избранницу, а сама Альвильда дала клятву, что не будет выходить в море без супруга. </a:t>
            </a:r>
          </a:p>
          <a:p>
            <a:endParaRPr lang="ru-RU" dirty="0" smtClean="0">
              <a:solidFill>
                <a:prstClr val="black"/>
              </a:solidFill>
              <a:latin typeface="Arial" pitchFamily="34" charset="0"/>
              <a:cs typeface="Aharoni" pitchFamily="2" charset="-79"/>
            </a:endParaRPr>
          </a:p>
          <a:p>
            <a:endParaRPr lang="ru-RU" dirty="0" smtClean="0">
              <a:solidFill>
                <a:prstClr val="black"/>
              </a:solidFill>
              <a:latin typeface="Arial" pitchFamily="34" charset="0"/>
              <a:cs typeface="Arial" pitchFamily="34" charset="0"/>
            </a:endParaRPr>
          </a:p>
          <a:p>
            <a:endParaRPr lang="ru-RU" dirty="0">
              <a:solidFill>
                <a:prstClr val="black"/>
              </a:solidFill>
              <a:latin typeface="Arial" pitchFamily="34" charset="0"/>
              <a:cs typeface="Arial" pitchFamily="34" charset="0"/>
            </a:endParaRPr>
          </a:p>
        </p:txBody>
      </p:sp>
      <p:sp>
        <p:nvSpPr>
          <p:cNvPr id="5" name="TextBox 4"/>
          <p:cNvSpPr txBox="1"/>
          <p:nvPr/>
        </p:nvSpPr>
        <p:spPr>
          <a:xfrm>
            <a:off x="8316416" y="404664"/>
            <a:ext cx="504056" cy="769441"/>
          </a:xfrm>
          <a:prstGeom prst="rect">
            <a:avLst/>
          </a:prstGeom>
          <a:noFill/>
        </p:spPr>
        <p:txBody>
          <a:bodyPr wrap="square" rtlCol="0">
            <a:spAutoFit/>
          </a:bodyPr>
          <a:lstStyle/>
          <a:p>
            <a:r>
              <a:rPr lang="ru-RU" sz="4400" dirty="0" smtClean="0">
                <a:solidFill>
                  <a:prstClr val="black"/>
                </a:solidFill>
                <a:latin typeface="Comic Sans MS" pitchFamily="66" charset="0"/>
              </a:rPr>
              <a:t>1</a:t>
            </a:r>
            <a:endParaRPr lang="ru-RU" sz="4400" dirty="0">
              <a:solidFill>
                <a:prstClr val="black"/>
              </a:solidFill>
              <a:latin typeface="Comic Sans MS" pitchFamily="66" charset="0"/>
            </a:endParaRPr>
          </a:p>
        </p:txBody>
      </p:sp>
    </p:spTree>
    <p:extLst>
      <p:ext uri="{BB962C8B-B14F-4D97-AF65-F5344CB8AC3E}">
        <p14:creationId xmlns:p14="http://schemas.microsoft.com/office/powerpoint/2010/main" val="1248999825"/>
      </p:ext>
    </p:extLst>
  </p:cSld>
  <p:clrMapOvr>
    <a:masterClrMapping/>
  </p:clrMapOvr>
  <p:transition>
    <p:wipe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564904"/>
            <a:ext cx="9144000" cy="2431435"/>
          </a:xfrm>
          <a:prstGeom prst="rect">
            <a:avLst/>
          </a:prstGeom>
          <a:noFill/>
        </p:spPr>
        <p:txBody>
          <a:bodyPr wrap="square" rtlCol="0">
            <a:spAutoFit/>
          </a:bodyPr>
          <a:lstStyle/>
          <a:p>
            <a:pPr algn="ctr"/>
            <a:r>
              <a:rPr lang="ru-RU" sz="6000" dirty="0" smtClean="0">
                <a:solidFill>
                  <a:prstClr val="black"/>
                </a:solidFill>
                <a:latin typeface="Comic Sans MS" pitchFamily="66" charset="0"/>
              </a:rPr>
              <a:t>Спасибо за внимание!!!</a:t>
            </a:r>
          </a:p>
          <a:p>
            <a:pPr algn="ctr"/>
            <a:endParaRPr lang="ru-RU" sz="6000" dirty="0" smtClean="0">
              <a:solidFill>
                <a:prstClr val="black"/>
              </a:solidFill>
              <a:latin typeface="Comic Sans MS" pitchFamily="66" charset="0"/>
            </a:endParaRPr>
          </a:p>
          <a:p>
            <a:pPr algn="ctr"/>
            <a:r>
              <a:rPr lang="ru-RU" sz="3200" dirty="0" smtClean="0">
                <a:solidFill>
                  <a:prstClr val="black"/>
                </a:solidFill>
                <a:latin typeface="Comic Sans MS" pitchFamily="66" charset="0"/>
              </a:rPr>
              <a:t>                                          </a:t>
            </a:r>
            <a:endParaRPr lang="ru-RU" sz="3200" dirty="0">
              <a:solidFill>
                <a:prstClr val="black"/>
              </a:solidFill>
              <a:latin typeface="Comic Sans MS" pitchFamily="66" charset="0"/>
            </a:endParaRPr>
          </a:p>
        </p:txBody>
      </p:sp>
    </p:spTree>
    <p:extLst>
      <p:ext uri="{BB962C8B-B14F-4D97-AF65-F5344CB8AC3E}">
        <p14:creationId xmlns:p14="http://schemas.microsoft.com/office/powerpoint/2010/main" val="821288655"/>
      </p:ext>
    </p:extLst>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Леди Киллигру"/>
          <p:cNvPicPr/>
          <p:nvPr/>
        </p:nvPicPr>
        <p:blipFill>
          <a:blip r:embed="rId2" cstate="print"/>
          <a:srcRect/>
          <a:stretch>
            <a:fillRect/>
          </a:stretch>
        </p:blipFill>
        <p:spPr bwMode="auto">
          <a:xfrm>
            <a:off x="1" y="0"/>
            <a:ext cx="9144000" cy="6857999"/>
          </a:xfrm>
          <a:prstGeom prst="rect">
            <a:avLst/>
          </a:prstGeom>
          <a:noFill/>
          <a:ln w="9525">
            <a:noFill/>
            <a:miter lim="800000"/>
            <a:headEnd/>
            <a:tailEnd/>
          </a:ln>
        </p:spPr>
      </p:pic>
      <p:sp>
        <p:nvSpPr>
          <p:cNvPr id="3" name="TextBox 2"/>
          <p:cNvSpPr txBox="1"/>
          <p:nvPr/>
        </p:nvSpPr>
        <p:spPr>
          <a:xfrm>
            <a:off x="395536" y="332656"/>
            <a:ext cx="4608512" cy="1077218"/>
          </a:xfrm>
          <a:prstGeom prst="rect">
            <a:avLst/>
          </a:prstGeom>
          <a:noFill/>
        </p:spPr>
        <p:txBody>
          <a:bodyPr wrap="square" rtlCol="0">
            <a:spAutoFit/>
          </a:bodyPr>
          <a:lstStyle/>
          <a:p>
            <a:r>
              <a:rPr lang="ru-RU" sz="3200" b="1" dirty="0" smtClean="0">
                <a:solidFill>
                  <a:prstClr val="white"/>
                </a:solidFill>
                <a:cs typeface="Arial" pitchFamily="34" charset="0"/>
              </a:rPr>
              <a:t>2.Жанна де Бельвиль (1300-1359)</a:t>
            </a:r>
            <a:r>
              <a:rPr lang="ru-RU" sz="3200" dirty="0" smtClean="0">
                <a:solidFill>
                  <a:prstClr val="white"/>
                </a:solidFill>
              </a:rPr>
              <a:t> </a:t>
            </a:r>
            <a:endParaRPr lang="ru-RU" sz="3200" dirty="0">
              <a:solidFill>
                <a:prstClr val="white"/>
              </a:solidFill>
            </a:endParaRPr>
          </a:p>
        </p:txBody>
      </p:sp>
    </p:spTree>
    <p:extLst>
      <p:ext uri="{BB962C8B-B14F-4D97-AF65-F5344CB8AC3E}">
        <p14:creationId xmlns:p14="http://schemas.microsoft.com/office/powerpoint/2010/main" val="4079731828"/>
      </p:ext>
    </p:extLst>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64704"/>
            <a:ext cx="9144000" cy="5909310"/>
          </a:xfrm>
          <a:prstGeom prst="rect">
            <a:avLst/>
          </a:prstGeom>
          <a:noFill/>
        </p:spPr>
        <p:txBody>
          <a:bodyPr wrap="square" rtlCol="0">
            <a:spAutoFit/>
          </a:bodyPr>
          <a:lstStyle/>
          <a:p>
            <a:r>
              <a:rPr lang="ru-RU" b="1" dirty="0" smtClean="0">
                <a:solidFill>
                  <a:prstClr val="black"/>
                </a:solidFill>
                <a:latin typeface="Arial" pitchFamily="34" charset="0"/>
                <a:cs typeface="Arial" pitchFamily="34" charset="0"/>
              </a:rPr>
              <a:t>                      </a:t>
            </a:r>
            <a:r>
              <a:rPr lang="ru-RU" dirty="0" smtClean="0">
                <a:solidFill>
                  <a:prstClr val="black"/>
                </a:solidFill>
                <a:latin typeface="Arial Narrow" pitchFamily="34" charset="0"/>
              </a:rPr>
              <a:t>Если образ Альвильды полулегендарный, то мстительница Жанна де Бельвиль стала первым действительно известным с точки зрения истории корсаром. Примерно в 1335 году Жанна вышла вторично замуж за одного бретанского дворянина, Оливье Клессона. Муж Жанны оказался соучастника заговора и был казнен по приказу короля Филиппа VI. Любящая его жена решила отомстить за мужа, поклявшись сделать все возможное для этого. Жанна взяла двух свои сыновей, старшему было всего четырнадцать лет, и отправилась в Англию. Там она добилась аудиенции у короля Эдуарда III. Монарх предоставил мстительнице небольшой флот из трех кораблей, он получил название «Флот возмездия в Ла-Манше». Эта небольшая флотилия на протяжении нескольких лет грабила торговые суда, нападая даже на военные корабли Франции. Вся полученная добыча отправлялась в Англию, а сдавшиеся моряки просто уничтожались. Храбрая женщина лично ходила на судах в море в поисках добычи, Жанна в числе первых бросалась на абордаж и возглавляла штурмы прибрежных французских замков. Очевидцы рассказывали, что женщина-пират отлично владела и абордажным топором, и саблей. Слава Жанны де Бельвиль распространилась по Франции, где ее прозвали кровожадной львицей. Флот страны получил приказ очистить, наконец, Ла-Манш от английских пиратов. Вскоре флотилия Жанны попала в окружение. Сама она бросила пиратов и на небольшой гребной лодке вместе с сыновьями отправилась в сторону Англии. Шесть дней матросы пытались догрести до острова, но течение постоянно сносило их в море. Оказалось, что побег был совершен настолько в спешке, что пираты забыли взять с собой воду и провиант. Через шесть дней умер младший сын де Бельвиль, а потом и несколько матросов. Через несколько дней несчастных вынесло к берегам Бретани. К счастью для Жанны, она попала к соратникам своего погибшего мужа. Со временем храбрая женщина снова вышла замуж.</a:t>
            </a:r>
            <a:endParaRPr lang="ru-RU" dirty="0">
              <a:solidFill>
                <a:prstClr val="black"/>
              </a:solidFill>
              <a:latin typeface="Arial Narrow" pitchFamily="34" charset="0"/>
              <a:cs typeface="Arial" pitchFamily="34" charset="0"/>
            </a:endParaRPr>
          </a:p>
        </p:txBody>
      </p:sp>
      <p:sp>
        <p:nvSpPr>
          <p:cNvPr id="3" name="TextBox 2"/>
          <p:cNvSpPr txBox="1"/>
          <p:nvPr/>
        </p:nvSpPr>
        <p:spPr>
          <a:xfrm>
            <a:off x="5831632" y="0"/>
            <a:ext cx="3312368" cy="646331"/>
          </a:xfrm>
          <a:prstGeom prst="rect">
            <a:avLst/>
          </a:prstGeom>
          <a:noFill/>
        </p:spPr>
        <p:txBody>
          <a:bodyPr wrap="square" rtlCol="0">
            <a:spAutoFit/>
          </a:bodyPr>
          <a:lstStyle/>
          <a:p>
            <a:r>
              <a:rPr lang="ru-RU" b="1" dirty="0" smtClean="0">
                <a:solidFill>
                  <a:prstClr val="white"/>
                </a:solidFill>
                <a:cs typeface="Arial" pitchFamily="34" charset="0"/>
              </a:rPr>
              <a:t>Жанна де Бельвиль </a:t>
            </a:r>
          </a:p>
          <a:p>
            <a:r>
              <a:rPr lang="ru-RU" b="1" dirty="0" smtClean="0">
                <a:solidFill>
                  <a:prstClr val="white"/>
                </a:solidFill>
                <a:cs typeface="Arial" pitchFamily="34" charset="0"/>
              </a:rPr>
              <a:t>                     (1300-1359) </a:t>
            </a:r>
            <a:endParaRPr lang="ru-RU" dirty="0">
              <a:solidFill>
                <a:prstClr val="black"/>
              </a:solidFill>
            </a:endParaRPr>
          </a:p>
        </p:txBody>
      </p:sp>
    </p:spTree>
    <p:extLst>
      <p:ext uri="{BB962C8B-B14F-4D97-AF65-F5344CB8AC3E}">
        <p14:creationId xmlns:p14="http://schemas.microsoft.com/office/powerpoint/2010/main" val="1586413630"/>
      </p:ext>
    </p:extLst>
  </p:cSld>
  <p:clrMapOvr>
    <a:masterClrMapping/>
  </p:clrMapOvr>
  <p:transition>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рейн (Грануаль) О'Мэлли"/>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
        <p:nvSpPr>
          <p:cNvPr id="3" name="TextBox 2"/>
          <p:cNvSpPr txBox="1"/>
          <p:nvPr/>
        </p:nvSpPr>
        <p:spPr>
          <a:xfrm>
            <a:off x="3779912" y="260648"/>
            <a:ext cx="5364088" cy="584775"/>
          </a:xfrm>
          <a:prstGeom prst="rect">
            <a:avLst/>
          </a:prstGeom>
          <a:noFill/>
        </p:spPr>
        <p:txBody>
          <a:bodyPr wrap="square" rtlCol="0">
            <a:spAutoFit/>
          </a:bodyPr>
          <a:lstStyle/>
          <a:p>
            <a:r>
              <a:rPr lang="ru-RU" sz="3200" b="1" dirty="0" smtClean="0">
                <a:solidFill>
                  <a:prstClr val="black"/>
                </a:solidFill>
                <a:cs typeface="Arial" pitchFamily="34" charset="0"/>
              </a:rPr>
              <a:t>3.Леди Киллигру (?-1571).</a:t>
            </a:r>
            <a:r>
              <a:rPr lang="ru-RU" sz="3200" dirty="0" smtClean="0">
                <a:solidFill>
                  <a:prstClr val="black"/>
                </a:solidFill>
              </a:rPr>
              <a:t> </a:t>
            </a:r>
            <a:endParaRPr lang="ru-RU" sz="3200" dirty="0">
              <a:solidFill>
                <a:prstClr val="black"/>
              </a:solidFill>
            </a:endParaRPr>
          </a:p>
        </p:txBody>
      </p:sp>
    </p:spTree>
    <p:extLst>
      <p:ext uri="{BB962C8B-B14F-4D97-AF65-F5344CB8AC3E}">
        <p14:creationId xmlns:p14="http://schemas.microsoft.com/office/powerpoint/2010/main" val="599663535"/>
      </p:ext>
    </p:extLst>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76672"/>
            <a:ext cx="9144000" cy="6463308"/>
          </a:xfrm>
          <a:prstGeom prst="rect">
            <a:avLst/>
          </a:prstGeom>
        </p:spPr>
        <p:txBody>
          <a:bodyPr wrap="square">
            <a:spAutoFit/>
          </a:bodyPr>
          <a:lstStyle/>
          <a:p>
            <a:r>
              <a:rPr lang="ru-RU" b="1" dirty="0" smtClean="0">
                <a:solidFill>
                  <a:prstClr val="black"/>
                </a:solidFill>
                <a:latin typeface="Arial" pitchFamily="34" charset="0"/>
                <a:cs typeface="Arial" pitchFamily="34" charset="0"/>
              </a:rPr>
              <a:t>                         </a:t>
            </a:r>
            <a:endParaRPr lang="ru-RU" dirty="0" smtClean="0">
              <a:solidFill>
                <a:prstClr val="black"/>
              </a:solidFill>
            </a:endParaRPr>
          </a:p>
          <a:p>
            <a:pPr algn="just"/>
            <a:r>
              <a:rPr lang="ru-RU" dirty="0" smtClean="0">
                <a:solidFill>
                  <a:prstClr val="black"/>
                </a:solidFill>
                <a:latin typeface="Arial Narrow" pitchFamily="34" charset="0"/>
              </a:rPr>
              <a:t>Эта женщина-пират стала грозой все того же Ла-Манша примерно через двести лет после истории Жанны де Бельвиль. Леди Мэри Киллигру умудрилась вести двойную жизнь. В светском обществе даму знали и уважали, как уважаемую супругу губернатора, лорда Джона Киллигру, жившего в портовом городе Фалмет. С другой стороны она тайно командовала пиратами, которые грабили торговые корабли в заливе Фалмет. И такая тактика долгое время позволяла действовать безнаказанно и скрытно. Она просто не оставляла после себя живых свидетелей. Однажды в залив вошел испанский корабль, тяжело груженный товаром. Капитан с экипажем не успели опомниться, как были захвачены пиратами. Главарь испанцев сумел спрятаться и с удивлением увидел, что корсарами командует молодая, красивая, но очень жестокая женщина. Капитан сумел сбежать с захваченного судна и добраться до берега. В городе Фалмет он направился к губернатору, чтобы сообщить ему о нападении пиратов. Каково же было удивление капитана, когда он увидел ту самую красавицу, восседавшую рядом с губернатором! А ведь лорд Киллигру управлял двумя крепостями, которые должны были обеспечивать спокойное плавание торговых кораблей в заливе. Тогда капитан решил промолчать и уехал в Лондон. Там он поведал странную историю королю, который и начал собственное расследование. Неожиданно оказалось, что у леди Киллигру пиратство было в крови - ее отцом являлся знаменитый пират Филипп Волвёрстен из Софолка. Сама же женщина с раннего возраста принимала участие в разбойных нападениях своего отца. Замужество с лордом помогло ей добиться положения в обществе и сформировать собственную пиратскую команду. Так леди Киллигру начала грабить суда в Ла-Манше и прибрежных водах. Следствие выяснило, как именно пропадали некоторые корабли, которые до того считали исчезнувшими из-за мистических сил. </a:t>
            </a:r>
            <a:r>
              <a:rPr lang="ru-RU" dirty="0" smtClean="0">
                <a:solidFill>
                  <a:prstClr val="black"/>
                </a:solidFill>
                <a:latin typeface="Arial Narrow" pitchFamily="34" charset="0"/>
              </a:rPr>
              <a:t>Леди получила смертный приговор, замененный потом королевой Елизаветой I </a:t>
            </a:r>
            <a:r>
              <a:rPr lang="ru-RU" dirty="0" smtClean="0">
                <a:solidFill>
                  <a:prstClr val="black"/>
                </a:solidFill>
                <a:latin typeface="Arial Narrow" pitchFamily="34" charset="0"/>
              </a:rPr>
              <a:t>на </a:t>
            </a:r>
            <a:r>
              <a:rPr lang="ru-RU" dirty="0" smtClean="0">
                <a:solidFill>
                  <a:prstClr val="black"/>
                </a:solidFill>
                <a:latin typeface="Arial Narrow" pitchFamily="34" charset="0"/>
              </a:rPr>
              <a:t>пожизненное тюремное заключение. </a:t>
            </a:r>
            <a:endParaRPr lang="ru-RU" dirty="0">
              <a:solidFill>
                <a:prstClr val="black"/>
              </a:solidFill>
              <a:latin typeface="Arial Narrow" pitchFamily="34" charset="0"/>
            </a:endParaRPr>
          </a:p>
        </p:txBody>
      </p:sp>
      <p:sp>
        <p:nvSpPr>
          <p:cNvPr id="3" name="TextBox 2"/>
          <p:cNvSpPr txBox="1"/>
          <p:nvPr/>
        </p:nvSpPr>
        <p:spPr>
          <a:xfrm>
            <a:off x="5724128" y="0"/>
            <a:ext cx="2846228" cy="369332"/>
          </a:xfrm>
          <a:prstGeom prst="rect">
            <a:avLst/>
          </a:prstGeom>
          <a:noFill/>
        </p:spPr>
        <p:txBody>
          <a:bodyPr wrap="square" rtlCol="0">
            <a:spAutoFit/>
          </a:bodyPr>
          <a:lstStyle/>
          <a:p>
            <a:r>
              <a:rPr lang="ru-RU" b="1" dirty="0" smtClean="0">
                <a:solidFill>
                  <a:prstClr val="white"/>
                </a:solidFill>
                <a:cs typeface="Arial" pitchFamily="34" charset="0"/>
              </a:rPr>
              <a:t>Леди Киллигру (?-1571)</a:t>
            </a:r>
            <a:r>
              <a:rPr lang="ru-RU" dirty="0" smtClean="0">
                <a:solidFill>
                  <a:prstClr val="white"/>
                </a:solidFill>
              </a:rPr>
              <a:t> </a:t>
            </a:r>
            <a:endParaRPr lang="ru-RU" dirty="0">
              <a:solidFill>
                <a:prstClr val="white"/>
              </a:solidFill>
            </a:endParaRPr>
          </a:p>
        </p:txBody>
      </p:sp>
    </p:spTree>
    <p:extLst>
      <p:ext uri="{BB962C8B-B14F-4D97-AF65-F5344CB8AC3E}">
        <p14:creationId xmlns:p14="http://schemas.microsoft.com/office/powerpoint/2010/main" val="2917547769"/>
      </p:ext>
    </p:extLst>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www.3dmir.ru/battle/image/3118.jpg"/>
          <p:cNvPicPr>
            <a:picLocks noChangeAspect="1" noChangeArrowheads="1"/>
          </p:cNvPicPr>
          <p:nvPr/>
        </p:nvPicPr>
        <p:blipFill>
          <a:blip r:embed="rId2" cstate="print"/>
          <a:srcRect/>
          <a:stretch>
            <a:fillRect/>
          </a:stretch>
        </p:blipFill>
        <p:spPr bwMode="auto">
          <a:xfrm>
            <a:off x="0" y="0"/>
            <a:ext cx="9144000" cy="7029400"/>
          </a:xfrm>
          <a:prstGeom prst="rect">
            <a:avLst/>
          </a:prstGeom>
          <a:noFill/>
        </p:spPr>
      </p:pic>
      <p:sp>
        <p:nvSpPr>
          <p:cNvPr id="4" name="TextBox 3"/>
          <p:cNvSpPr txBox="1"/>
          <p:nvPr/>
        </p:nvSpPr>
        <p:spPr>
          <a:xfrm>
            <a:off x="0" y="980728"/>
            <a:ext cx="2843808" cy="1569660"/>
          </a:xfrm>
          <a:prstGeom prst="rect">
            <a:avLst/>
          </a:prstGeom>
          <a:noFill/>
        </p:spPr>
        <p:txBody>
          <a:bodyPr wrap="square" rtlCol="0">
            <a:spAutoFit/>
          </a:bodyPr>
          <a:lstStyle/>
          <a:p>
            <a:r>
              <a:rPr lang="ru-RU" sz="3200" b="1" dirty="0" smtClean="0">
                <a:solidFill>
                  <a:prstClr val="black"/>
                </a:solidFill>
              </a:rPr>
              <a:t>4.Грейн О'Мэлли (1533-1603)</a:t>
            </a:r>
            <a:endParaRPr lang="ru-RU" sz="3200" dirty="0">
              <a:solidFill>
                <a:prstClr val="black"/>
              </a:solidFill>
            </a:endParaRPr>
          </a:p>
        </p:txBody>
      </p:sp>
    </p:spTree>
    <p:extLst>
      <p:ext uri="{BB962C8B-B14F-4D97-AF65-F5344CB8AC3E}">
        <p14:creationId xmlns:p14="http://schemas.microsoft.com/office/powerpoint/2010/main" val="3396492773"/>
      </p:ext>
    </p:extLst>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solidFill>
                <a:prstClr val="black"/>
              </a:solidFill>
            </a:endParaRPr>
          </a:p>
        </p:txBody>
      </p:sp>
      <p:sp>
        <p:nvSpPr>
          <p:cNvPr id="6" name="TextBox 5"/>
          <p:cNvSpPr txBox="1"/>
          <p:nvPr/>
        </p:nvSpPr>
        <p:spPr>
          <a:xfrm>
            <a:off x="1" y="1052736"/>
            <a:ext cx="9144000" cy="5632311"/>
          </a:xfrm>
          <a:prstGeom prst="rect">
            <a:avLst/>
          </a:prstGeom>
          <a:noFill/>
        </p:spPr>
        <p:txBody>
          <a:bodyPr wrap="square" rtlCol="0">
            <a:spAutoFit/>
          </a:bodyPr>
          <a:lstStyle/>
          <a:p>
            <a:pPr algn="just"/>
            <a:r>
              <a:rPr lang="ru-RU" dirty="0" smtClean="0">
                <a:solidFill>
                  <a:prstClr val="black"/>
                </a:solidFill>
                <a:latin typeface="Arial Narrow" pitchFamily="34" charset="0"/>
              </a:rPr>
              <a:t>Эта женщина-пират была, с одной стороны, очень смелой, а с другой - жестокой и бесчувственной по отношению к своим врагам. Родом Грейн была из старинного ирландского рода, в котором было немало пиратов, корсаров или просто мореплавателей. На кораблях семейства развевался флаг с белым морским коньком и надписью «Сильные на суше и на море». Согласно легендам Грейн О’Мэлли появилась на свет в один год (1533) с английской королевой Елизаветой I. Уже с ранней молодости Грейн проявила воинственный характер. Когда отец отказался брать ее впервые в море, то девушка отрезала свои роскошные волосы - символ женской красоты. Так появилась ее прозвище «Лысая </a:t>
            </a:r>
            <a:r>
              <a:rPr lang="ru-RU" dirty="0" err="1" smtClean="0">
                <a:solidFill>
                  <a:prstClr val="black"/>
                </a:solidFill>
                <a:latin typeface="Arial Narrow" pitchFamily="34" charset="0"/>
              </a:rPr>
              <a:t>Грайне</a:t>
            </a:r>
            <a:r>
              <a:rPr lang="ru-RU" dirty="0" smtClean="0">
                <a:solidFill>
                  <a:prstClr val="black"/>
                </a:solidFill>
                <a:latin typeface="Arial Narrow" pitchFamily="34" charset="0"/>
              </a:rPr>
              <a:t>». В морских путешествиях девушка училась еще и языкам, она прекрасно знала латынь. Вскоре отважная девушка сплотила себя самых отборных пиратов и корсаров и стала грабить земли людей, враждебных ее клану. Грейн решила разбогатеть таким образом. Со временем она то ли победила в бою своего сводного брата и стала вождем клана, а то ли просто вышла замуж за корсара </a:t>
            </a:r>
            <a:r>
              <a:rPr lang="ru-RU" dirty="0" err="1" smtClean="0">
                <a:solidFill>
                  <a:prstClr val="black"/>
                </a:solidFill>
                <a:latin typeface="Arial Narrow" pitchFamily="34" charset="0"/>
              </a:rPr>
              <a:t>О’Флаэрти</a:t>
            </a:r>
            <a:r>
              <a:rPr lang="ru-RU" dirty="0" smtClean="0">
                <a:solidFill>
                  <a:prstClr val="black"/>
                </a:solidFill>
                <a:latin typeface="Arial Narrow" pitchFamily="34" charset="0"/>
              </a:rPr>
              <a:t>, возглавив его флот. Надо сказать, что даже будучи пиратом, Грейн успела родить трех детей. После смерти в бою мужа вдова сумела сохранить свой воинственный флот, к тому же родственники уступили ей остров </a:t>
            </a:r>
            <a:r>
              <a:rPr lang="ru-RU" dirty="0" err="1" smtClean="0">
                <a:solidFill>
                  <a:prstClr val="black"/>
                </a:solidFill>
                <a:latin typeface="Arial Narrow" pitchFamily="34" charset="0"/>
              </a:rPr>
              <a:t>Клэр</a:t>
            </a:r>
            <a:r>
              <a:rPr lang="ru-RU" dirty="0" smtClean="0">
                <a:solidFill>
                  <a:prstClr val="black"/>
                </a:solidFill>
                <a:latin typeface="Arial Narrow" pitchFamily="34" charset="0"/>
              </a:rPr>
              <a:t> для пиратской базы. Грейн проявила свой бунтарский характер даже на встрече с королевой Елизаветой. Сперва она отказалась поклониться ей, не признавая королевой Англии. Да и кинжал бунтарка как-то умудрилась пронести с собой. В итоге той встречи удалось если не привлечь Грейн на королевскую службу, то заключить хотя бы видимость мирного соглашения. Со временем пират снова начала свою деятельность, стараясь все же не вредить Англии. Умерла Грейн О’Мэлли в 1603 году в один год с королевой.</a:t>
            </a:r>
            <a:endParaRPr lang="ru-RU" dirty="0">
              <a:solidFill>
                <a:prstClr val="black"/>
              </a:solidFill>
              <a:latin typeface="Arial Narrow" pitchFamily="34" charset="0"/>
            </a:endParaRPr>
          </a:p>
        </p:txBody>
      </p:sp>
      <p:sp>
        <p:nvSpPr>
          <p:cNvPr id="7" name="TextBox 6"/>
          <p:cNvSpPr txBox="1"/>
          <p:nvPr/>
        </p:nvSpPr>
        <p:spPr>
          <a:xfrm>
            <a:off x="6084168" y="0"/>
            <a:ext cx="3059832" cy="646331"/>
          </a:xfrm>
          <a:prstGeom prst="rect">
            <a:avLst/>
          </a:prstGeom>
          <a:noFill/>
        </p:spPr>
        <p:txBody>
          <a:bodyPr wrap="square" rtlCol="0">
            <a:spAutoFit/>
          </a:bodyPr>
          <a:lstStyle/>
          <a:p>
            <a:r>
              <a:rPr lang="ru-RU" b="1" dirty="0" smtClean="0">
                <a:solidFill>
                  <a:prstClr val="white"/>
                </a:solidFill>
              </a:rPr>
              <a:t>Грейн О'Мэлли (1533-1603)</a:t>
            </a:r>
            <a:endParaRPr lang="ru-RU" dirty="0" smtClean="0">
              <a:solidFill>
                <a:prstClr val="white"/>
              </a:solidFill>
            </a:endParaRPr>
          </a:p>
          <a:p>
            <a:endParaRPr lang="ru-RU" dirty="0">
              <a:solidFill>
                <a:prstClr val="black"/>
              </a:solidFill>
            </a:endParaRPr>
          </a:p>
        </p:txBody>
      </p:sp>
    </p:spTree>
    <p:extLst>
      <p:ext uri="{BB962C8B-B14F-4D97-AF65-F5344CB8AC3E}">
        <p14:creationId xmlns:p14="http://schemas.microsoft.com/office/powerpoint/2010/main" val="4053504438"/>
      </p:ext>
    </p:extLst>
  </p:cSld>
  <p:clrMapOvr>
    <a:masterClrMapping/>
  </p:clrMapOvr>
  <p:transition>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textures.photoshop-ramki.ru/wp-content/uploads/2012/09/Korabli-14.jpg"/>
          <p:cNvPicPr>
            <a:picLocks noChangeAspect="1" noChangeArrowheads="1"/>
          </p:cNvPicPr>
          <p:nvPr/>
        </p:nvPicPr>
        <p:blipFill>
          <a:blip r:embed="rId2" cstate="print"/>
          <a:srcRect/>
          <a:stretch>
            <a:fillRect/>
          </a:stretch>
        </p:blipFill>
        <p:spPr bwMode="auto">
          <a:xfrm>
            <a:off x="0" y="0"/>
            <a:ext cx="9144000" cy="6865036"/>
          </a:xfrm>
          <a:prstGeom prst="rect">
            <a:avLst/>
          </a:prstGeom>
          <a:noFill/>
        </p:spPr>
      </p:pic>
      <p:sp>
        <p:nvSpPr>
          <p:cNvPr id="3" name="TextBox 2"/>
          <p:cNvSpPr txBox="1"/>
          <p:nvPr/>
        </p:nvSpPr>
        <p:spPr>
          <a:xfrm>
            <a:off x="5652120" y="620688"/>
            <a:ext cx="3491880" cy="1077218"/>
          </a:xfrm>
          <a:prstGeom prst="rect">
            <a:avLst/>
          </a:prstGeom>
          <a:noFill/>
        </p:spPr>
        <p:txBody>
          <a:bodyPr wrap="square" rtlCol="0">
            <a:spAutoFit/>
          </a:bodyPr>
          <a:lstStyle/>
          <a:p>
            <a:r>
              <a:rPr lang="ru-RU" sz="3200" b="1" dirty="0" smtClean="0">
                <a:solidFill>
                  <a:prstClr val="black"/>
                </a:solidFill>
              </a:rPr>
              <a:t>5.Энн Бонни (1700-1782).</a:t>
            </a:r>
            <a:r>
              <a:rPr lang="ru-RU" sz="3200" dirty="0" smtClean="0">
                <a:solidFill>
                  <a:prstClr val="black"/>
                </a:solidFill>
              </a:rPr>
              <a:t> </a:t>
            </a:r>
            <a:endParaRPr lang="ru-RU" sz="3200" dirty="0">
              <a:solidFill>
                <a:prstClr val="black"/>
              </a:solidFill>
            </a:endParaRPr>
          </a:p>
        </p:txBody>
      </p:sp>
    </p:spTree>
    <p:extLst>
      <p:ext uri="{BB962C8B-B14F-4D97-AF65-F5344CB8AC3E}">
        <p14:creationId xmlns:p14="http://schemas.microsoft.com/office/powerpoint/2010/main" val="259448581"/>
      </p:ext>
    </p:extLst>
  </p:cSld>
  <p:clrMapOvr>
    <a:masterClrMapping/>
  </p:clrMapOvr>
  <p:transition>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2700</Words>
  <Application>Microsoft Office PowerPoint</Application>
  <PresentationFormat>Экран (4:3)</PresentationFormat>
  <Paragraphs>46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 Муниципальное Бюджетное Общеобразовательное Учреждение  «Средняя Общеобразовательная Школа № 198»</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Литература: Интернет - источники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CAB324</dc:creator>
  <cp:lastModifiedBy>Долгова</cp:lastModifiedBy>
  <cp:revision>3</cp:revision>
  <dcterms:created xsi:type="dcterms:W3CDTF">2015-11-12T09:16:19Z</dcterms:created>
  <dcterms:modified xsi:type="dcterms:W3CDTF">2015-11-12T10:06:46Z</dcterms:modified>
</cp:coreProperties>
</file>