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85" autoAdjust="0"/>
    <p:restoredTop sz="94660"/>
  </p:normalViewPr>
  <p:slideViewPr>
    <p:cSldViewPr snapToGrid="0">
      <p:cViewPr varScale="1">
        <p:scale>
          <a:sx n="63" d="100"/>
          <a:sy n="63" d="100"/>
        </p:scale>
        <p:origin x="-126" y="-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12192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B2DF-C8F8-4E25-AD51-8B77365A0890}" type="datetimeFigureOut">
              <a:rPr lang="ru-RU" smtClean="0"/>
              <a:t>06.11.2015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5C34-8F84-44FB-AF8A-5F67179445F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007889"/>
            <a:ext cx="103632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B2DF-C8F8-4E25-AD51-8B77365A0890}" type="datetimeFigureOut">
              <a:rPr lang="ru-RU" smtClean="0"/>
              <a:t>06.11.2015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5C34-8F84-44FB-AF8A-5F67179445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B2DF-C8F8-4E25-AD51-8B77365A0890}" type="datetimeFigureOut">
              <a:rPr lang="ru-RU" smtClean="0"/>
              <a:t>06.11.2015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5C34-8F84-44FB-AF8A-5F67179445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74638"/>
            <a:ext cx="10566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B2DF-C8F8-4E25-AD51-8B77365A0890}" type="datetimeFigureOut">
              <a:rPr lang="ru-RU" smtClean="0"/>
              <a:t>06.11.2015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5C34-8F84-44FB-AF8A-5F67179445F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812800" y="1600200"/>
            <a:ext cx="105664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1" y="4962526"/>
            <a:ext cx="10513484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1" y="3462339"/>
            <a:ext cx="10513484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B2DF-C8F8-4E25-AD51-8B77365A0890}" type="datetimeFigureOut">
              <a:rPr lang="ru-RU" smtClean="0"/>
              <a:t>06.11.2015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5C34-8F84-44FB-AF8A-5F67179445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812800" y="1600200"/>
            <a:ext cx="49784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400800" y="1600200"/>
            <a:ext cx="49784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74638"/>
            <a:ext cx="10566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B2DF-C8F8-4E25-AD51-8B77365A0890}" type="datetimeFigureOut">
              <a:rPr lang="ru-RU" smtClean="0"/>
              <a:t>06.11.2015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5C34-8F84-44FB-AF8A-5F67179445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400800" y="2209800"/>
            <a:ext cx="49784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812800" y="2209800"/>
            <a:ext cx="49784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74638"/>
            <a:ext cx="10566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1600200"/>
            <a:ext cx="49784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1600200"/>
            <a:ext cx="49784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B2DF-C8F8-4E25-AD51-8B77365A0890}" type="datetimeFigureOut">
              <a:rPr lang="ru-RU" smtClean="0"/>
              <a:t>06.11.2015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5C34-8F84-44FB-AF8A-5F67179445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74638"/>
            <a:ext cx="10566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B2DF-C8F8-4E25-AD51-8B77365A0890}" type="datetimeFigureOut">
              <a:rPr lang="ru-RU" smtClean="0"/>
              <a:t>06.11.2015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5C34-8F84-44FB-AF8A-5F67179445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B2DF-C8F8-4E25-AD51-8B77365A0890}" type="datetimeFigureOut">
              <a:rPr lang="ru-RU" smtClean="0"/>
              <a:t>06.11.2015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5C34-8F84-44FB-AF8A-5F67179445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283200" y="1447800"/>
            <a:ext cx="61976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1447800"/>
            <a:ext cx="39624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6864" y="2547892"/>
            <a:ext cx="39624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B2DF-C8F8-4E25-AD51-8B77365A0890}" type="datetimeFigureOut">
              <a:rPr lang="ru-RU" smtClean="0"/>
              <a:t>06.11.2015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5C34-8F84-44FB-AF8A-5F67179445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447800"/>
            <a:ext cx="39624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09792" y="1447800"/>
            <a:ext cx="4559808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547891"/>
            <a:ext cx="39624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B2DF-C8F8-4E25-AD51-8B77365A0890}" type="datetimeFigureOut">
              <a:rPr lang="ru-RU" smtClean="0"/>
              <a:t>06.11.2015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5C34-8F84-44FB-AF8A-5F67179445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2800" y="274638"/>
            <a:ext cx="105664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1600201"/>
            <a:ext cx="10566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0" y="6356351"/>
            <a:ext cx="203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2633B2DF-C8F8-4E25-AD51-8B77365A0890}" type="datetimeFigureOut">
              <a:rPr lang="ru-RU" smtClean="0"/>
              <a:t>06.11.2015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28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058400" y="6356351"/>
            <a:ext cx="132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29835C34-8F84-44FB-AF8A-5F67179445F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6249" y="3709130"/>
            <a:ext cx="9144000" cy="1655762"/>
          </a:xfrm>
        </p:spPr>
        <p:txBody>
          <a:bodyPr>
            <a:normAutofit fontScale="55000" lnSpcReduction="20000"/>
          </a:bodyPr>
          <a:lstStyle/>
          <a:p>
            <a:r>
              <a:rPr lang="ru-RU" sz="4000" dirty="0" smtClean="0"/>
              <a:t>Калининградская область</a:t>
            </a:r>
          </a:p>
          <a:p>
            <a:endParaRPr lang="ru-RU" sz="4000" dirty="0"/>
          </a:p>
          <a:p>
            <a:r>
              <a:rPr lang="ru-RU" sz="4000" dirty="0" smtClean="0"/>
              <a:t>Выполнил </a:t>
            </a:r>
            <a:r>
              <a:rPr lang="ru-RU" sz="4000" dirty="0" smtClean="0"/>
              <a:t>ученик 11</a:t>
            </a:r>
            <a:r>
              <a:rPr lang="en-US" sz="4000" dirty="0" smtClean="0"/>
              <a:t>’’</a:t>
            </a:r>
            <a:r>
              <a:rPr lang="ru-RU" sz="4000" dirty="0" smtClean="0"/>
              <a:t>Б</a:t>
            </a:r>
            <a:r>
              <a:rPr lang="en-US" sz="4000" dirty="0" smtClean="0"/>
              <a:t>’’</a:t>
            </a:r>
            <a:r>
              <a:rPr lang="ru-RU" sz="4000" dirty="0" smtClean="0"/>
              <a:t> МБОУ </a:t>
            </a:r>
            <a:r>
              <a:rPr lang="en-US" sz="4000" dirty="0" smtClean="0"/>
              <a:t>‘’</a:t>
            </a:r>
            <a:r>
              <a:rPr lang="ru-RU" sz="4000" dirty="0" smtClean="0"/>
              <a:t>СОШ</a:t>
            </a:r>
            <a:r>
              <a:rPr lang="en-US" sz="4000" dirty="0" smtClean="0"/>
              <a:t> </a:t>
            </a:r>
            <a:r>
              <a:rPr lang="ru-RU" sz="4000" dirty="0" smtClean="0"/>
              <a:t>№ 78</a:t>
            </a:r>
            <a:r>
              <a:rPr lang="en-US" sz="4000" dirty="0" smtClean="0"/>
              <a:t>’’</a:t>
            </a:r>
            <a:r>
              <a:rPr lang="ru-RU" sz="4000" dirty="0" smtClean="0"/>
              <a:t>  </a:t>
            </a:r>
            <a:endParaRPr lang="ru-RU" sz="4000" dirty="0" smtClean="0"/>
          </a:p>
          <a:p>
            <a:r>
              <a:rPr lang="ru-RU" sz="4000" dirty="0" smtClean="0"/>
              <a:t>Алексей Алексеевич Соколов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Знакомство с русским географическим обществом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78772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upload.wikimedia.org/wikipedia/commons/thumb/1/1e/%D0%9A%D0%B0%D0%BB%D0%B8%D0%BD%D0%B8%D0%BD%D0%B3%D1%80%D0%B0%D0%B4-%D0%BA%D0%BE%D0%BB%D0%BB%D0%B0%D0%B61.jpg/800px-%D0%9A%D0%B0%D0%BB%D0%B8%D0%BD%D0%B8%D0%BD%D0%B3%D1%80%D0%B0%D0%B4-%D0%BA%D0%BE%D0%BB%D0%BB%D0%B0%D0%B6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2" y="1566545"/>
            <a:ext cx="2384295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222493" y="1825625"/>
            <a:ext cx="8131307" cy="4351338"/>
          </a:xfrm>
        </p:spPr>
        <p:txBody>
          <a:bodyPr>
            <a:normAutofit/>
          </a:bodyPr>
          <a:lstStyle/>
          <a:p>
            <a:r>
              <a:rPr lang="ru-RU" sz="2400" b="1" dirty="0" err="1">
                <a:solidFill>
                  <a:schemeClr val="bg1"/>
                </a:solidFill>
              </a:rPr>
              <a:t>Калинингра́д</a:t>
            </a:r>
            <a:r>
              <a:rPr lang="ru-RU" sz="2400" dirty="0">
                <a:solidFill>
                  <a:schemeClr val="bg1"/>
                </a:solidFill>
              </a:rPr>
              <a:t> </a:t>
            </a:r>
            <a:r>
              <a:rPr lang="ru-RU" sz="2400" dirty="0" smtClean="0">
                <a:solidFill>
                  <a:schemeClr val="bg1"/>
                </a:solidFill>
              </a:rPr>
              <a:t>(до</a:t>
            </a:r>
            <a:r>
              <a:rPr lang="ru-RU" sz="2400" dirty="0">
                <a:solidFill>
                  <a:schemeClr val="bg1"/>
                </a:solidFill>
              </a:rPr>
              <a:t> </a:t>
            </a:r>
            <a:r>
              <a:rPr lang="ru-RU" sz="2400" dirty="0" smtClean="0">
                <a:solidFill>
                  <a:schemeClr val="bg1"/>
                </a:solidFill>
              </a:rPr>
              <a:t>1255 года</a:t>
            </a:r>
            <a:r>
              <a:rPr lang="ru-RU" sz="2400" dirty="0">
                <a:solidFill>
                  <a:schemeClr val="bg1"/>
                </a:solidFill>
              </a:rPr>
              <a:t> </a:t>
            </a:r>
            <a:r>
              <a:rPr lang="ru-RU" sz="2400" dirty="0" smtClean="0">
                <a:solidFill>
                  <a:schemeClr val="bg1"/>
                </a:solidFill>
              </a:rPr>
              <a:t>—</a:t>
            </a:r>
            <a:r>
              <a:rPr lang="ru-RU" sz="2400" dirty="0">
                <a:solidFill>
                  <a:schemeClr val="bg1"/>
                </a:solidFill>
              </a:rPr>
              <a:t> </a:t>
            </a:r>
            <a:r>
              <a:rPr lang="ru-RU" sz="2400" b="1" dirty="0" err="1">
                <a:solidFill>
                  <a:schemeClr val="bg1"/>
                </a:solidFill>
              </a:rPr>
              <a:t>Твангсте</a:t>
            </a:r>
            <a:r>
              <a:rPr lang="ru-RU" sz="2400" dirty="0">
                <a:solidFill>
                  <a:schemeClr val="bg1"/>
                </a:solidFill>
              </a:rPr>
              <a:t>; до 4 июля 1946 года — </a:t>
            </a:r>
            <a:r>
              <a:rPr lang="ru-RU" sz="2400" b="1" dirty="0">
                <a:solidFill>
                  <a:schemeClr val="bg1"/>
                </a:solidFill>
              </a:rPr>
              <a:t>Кёнигсберг</a:t>
            </a:r>
            <a:r>
              <a:rPr lang="ru-RU" sz="2400" dirty="0">
                <a:solidFill>
                  <a:schemeClr val="bg1"/>
                </a:solidFill>
              </a:rPr>
              <a:t>, нем. </a:t>
            </a:r>
            <a:r>
              <a:rPr lang="ru-RU" sz="2400" i="1" dirty="0" err="1">
                <a:solidFill>
                  <a:schemeClr val="bg1"/>
                </a:solidFill>
              </a:rPr>
              <a:t>Königsberg</a:t>
            </a:r>
            <a:r>
              <a:rPr lang="ru-RU" sz="2400" dirty="0">
                <a:solidFill>
                  <a:schemeClr val="bg1"/>
                </a:solidFill>
              </a:rPr>
              <a:t>) — город в России, административный центр </a:t>
            </a:r>
            <a:r>
              <a:rPr lang="ru-RU" sz="2400" dirty="0" smtClean="0">
                <a:solidFill>
                  <a:schemeClr val="bg1"/>
                </a:solidFill>
              </a:rPr>
              <a:t>Калининградской области.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Площадь</a:t>
            </a:r>
            <a:r>
              <a:rPr lang="ru-RU" sz="2400" dirty="0" smtClean="0">
                <a:solidFill>
                  <a:schemeClr val="bg1"/>
                </a:solidFill>
              </a:rPr>
              <a:t> — 224,7</a:t>
            </a:r>
            <a:r>
              <a:rPr lang="ru-RU" sz="2400" dirty="0">
                <a:solidFill>
                  <a:schemeClr val="bg1"/>
                </a:solidFill>
              </a:rPr>
              <a:t> </a:t>
            </a:r>
            <a:r>
              <a:rPr lang="ru-RU" sz="2400" dirty="0" smtClean="0">
                <a:solidFill>
                  <a:schemeClr val="bg1"/>
                </a:solidFill>
              </a:rPr>
              <a:t>км².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Население</a:t>
            </a:r>
            <a:r>
              <a:rPr lang="ru-RU" sz="2400" dirty="0">
                <a:solidFill>
                  <a:schemeClr val="bg1"/>
                </a:solidFill>
              </a:rPr>
              <a:t> — 453 </a:t>
            </a:r>
            <a:r>
              <a:rPr lang="ru-RU" sz="2400" dirty="0" smtClean="0">
                <a:solidFill>
                  <a:schemeClr val="bg1"/>
                </a:solidFill>
              </a:rPr>
              <a:t>461 чел</a:t>
            </a:r>
            <a:r>
              <a:rPr lang="ru-RU" sz="2400" dirty="0">
                <a:solidFill>
                  <a:schemeClr val="bg1"/>
                </a:solidFill>
              </a:rPr>
              <a:t>. </a:t>
            </a:r>
            <a:r>
              <a:rPr lang="ru-RU" sz="2400" dirty="0" smtClean="0">
                <a:solidFill>
                  <a:schemeClr val="bg1"/>
                </a:solidFill>
              </a:rPr>
              <a:t>2015г. (Калининград — второй </a:t>
            </a:r>
            <a:r>
              <a:rPr lang="ru-RU" sz="2400" dirty="0">
                <a:solidFill>
                  <a:schemeClr val="bg1"/>
                </a:solidFill>
              </a:rPr>
              <a:t>по численности населения </a:t>
            </a:r>
            <a:r>
              <a:rPr lang="ru-RU" sz="2400" dirty="0" smtClean="0">
                <a:solidFill>
                  <a:schemeClr val="bg1"/>
                </a:solidFill>
              </a:rPr>
              <a:t>город</a:t>
            </a:r>
            <a:r>
              <a:rPr lang="ru-RU" sz="2400" dirty="0">
                <a:solidFill>
                  <a:schemeClr val="bg1"/>
                </a:solidFill>
              </a:rPr>
              <a:t> Северо-Западного федерального округа</a:t>
            </a:r>
            <a:r>
              <a:rPr lang="ru-RU" sz="2400" dirty="0" smtClean="0">
                <a:solidFill>
                  <a:schemeClr val="bg1"/>
                </a:solidFill>
              </a:rPr>
              <a:t>).</a:t>
            </a:r>
          </a:p>
          <a:p>
            <a:r>
              <a:rPr lang="ru-RU" sz="2400" dirty="0">
                <a:solidFill>
                  <a:schemeClr val="bg1"/>
                </a:solidFill>
              </a:rPr>
              <a:t>Калининград входит в число 25 крупнейших </a:t>
            </a:r>
            <a:r>
              <a:rPr lang="ru-RU" sz="2400" dirty="0" smtClean="0">
                <a:solidFill>
                  <a:schemeClr val="bg1"/>
                </a:solidFill>
              </a:rPr>
              <a:t>промышленных городов РФ. </a:t>
            </a:r>
            <a:r>
              <a:rPr lang="ru-RU" sz="2400" dirty="0"/>
              <a:t>центр</a:t>
            </a:r>
            <a:r>
              <a:rPr lang="ru-RU" dirty="0"/>
              <a:t>ов </a:t>
            </a:r>
            <a:r>
              <a:rPr lang="ru-RU" dirty="0" smtClean="0"/>
              <a:t>России.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Калининград: общая информация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175334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165930" y="1825625"/>
            <a:ext cx="9187873" cy="4351338"/>
          </a:xfrm>
        </p:spPr>
        <p:txBody>
          <a:bodyPr>
            <a:normAutofit/>
          </a:bodyPr>
          <a:lstStyle/>
          <a:p>
            <a:r>
              <a:rPr lang="ru-RU" dirty="0" smtClean="0"/>
              <a:t>Замок </a:t>
            </a:r>
            <a:r>
              <a:rPr lang="ru-RU" dirty="0"/>
              <a:t>Кенигсберг был основан в </a:t>
            </a:r>
            <a:r>
              <a:rPr lang="ru-RU" b="1" dirty="0" smtClean="0"/>
              <a:t>1255 г. </a:t>
            </a:r>
            <a:r>
              <a:rPr lang="ru-RU" dirty="0"/>
              <a:t>рыцарями-крестоносцами в рамках экспансии Тевтонского ордена на земли Прибалтики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</a:t>
            </a:r>
            <a:r>
              <a:rPr lang="ru-RU" b="1" dirty="0" smtClean="0"/>
              <a:t>1286-1327 гг. </a:t>
            </a:r>
            <a:r>
              <a:rPr lang="ru-RU" dirty="0"/>
              <a:t>городскими правами были наделены три посёлка, образовавшихся вокруг замка Кенигсберг (</a:t>
            </a:r>
            <a:r>
              <a:rPr lang="ru-RU" dirty="0" err="1"/>
              <a:t>Альтштадт</a:t>
            </a:r>
            <a:r>
              <a:rPr lang="ru-RU" dirty="0"/>
              <a:t>, </a:t>
            </a:r>
            <a:r>
              <a:rPr lang="ru-RU" dirty="0" err="1"/>
              <a:t>Лёбенихт</a:t>
            </a:r>
            <a:r>
              <a:rPr lang="ru-RU" dirty="0"/>
              <a:t> и </a:t>
            </a:r>
            <a:r>
              <a:rPr lang="ru-RU" dirty="0" err="1"/>
              <a:t>Кнайпхоф</a:t>
            </a:r>
            <a:r>
              <a:rPr lang="ru-RU" dirty="0" smtClean="0"/>
              <a:t>).</a:t>
            </a:r>
            <a:r>
              <a:rPr lang="ru-RU" dirty="0"/>
              <a:t> Юридическое оформление городского статуса Кенигсберга произошло в </a:t>
            </a:r>
            <a:r>
              <a:rPr lang="ru-RU" b="1" dirty="0" smtClean="0"/>
              <a:t>1724г.</a:t>
            </a:r>
            <a:r>
              <a:rPr lang="ru-RU" dirty="0" smtClean="0"/>
              <a:t>, </a:t>
            </a:r>
            <a:r>
              <a:rPr lang="ru-RU" dirty="0"/>
              <a:t>когда объединились эти три города</a:t>
            </a:r>
            <a:r>
              <a:rPr lang="ru-RU" dirty="0" smtClean="0"/>
              <a:t>.</a:t>
            </a:r>
          </a:p>
          <a:p>
            <a:r>
              <a:rPr lang="ru-RU" dirty="0"/>
              <a:t>По решению Потсдамской конференции </a:t>
            </a:r>
            <a:r>
              <a:rPr lang="ru-RU" b="1" dirty="0" smtClean="0"/>
              <a:t>1945 г.</a:t>
            </a:r>
            <a:r>
              <a:rPr lang="ru-RU" dirty="0"/>
              <a:t> северная часть немецкой провинции Восточная Пруссия, вместе со своей столицей Кёнигсбергом, временно была передана СССР. Позднее, </a:t>
            </a:r>
            <a:r>
              <a:rPr lang="ru-RU" dirty="0" smtClean="0"/>
              <a:t>при подписании </a:t>
            </a:r>
            <a:r>
              <a:rPr lang="ru-RU" dirty="0"/>
              <a:t>договоров о границах, Кёнигсбергская область полностью признана владениями Советского Союза</a:t>
            </a:r>
            <a:r>
              <a:rPr lang="ru-RU" dirty="0" smtClean="0"/>
              <a:t>.</a:t>
            </a:r>
          </a:p>
          <a:p>
            <a:r>
              <a:rPr lang="ru-RU" dirty="0"/>
              <a:t>В </a:t>
            </a:r>
            <a:r>
              <a:rPr lang="ru-RU" b="1" dirty="0"/>
              <a:t>2005 г. </a:t>
            </a:r>
            <a:r>
              <a:rPr lang="ru-RU" dirty="0"/>
              <a:t>город отметил своё </a:t>
            </a:r>
            <a:r>
              <a:rPr lang="ru-RU" dirty="0" smtClean="0"/>
              <a:t>750-летие.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                    Калининград</a:t>
            </a:r>
            <a:r>
              <a:rPr lang="ru-RU" b="1" dirty="0" smtClean="0"/>
              <a:t>: история</a:t>
            </a:r>
            <a:endParaRPr lang="ru-RU" dirty="0"/>
          </a:p>
        </p:txBody>
      </p:sp>
      <p:pic>
        <p:nvPicPr>
          <p:cNvPr id="3074" name="Picture 2" descr="Герб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3" y="1825625"/>
            <a:ext cx="1327727" cy="146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37286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38200" y="1825624"/>
            <a:ext cx="6518189" cy="4735511"/>
          </a:xfrm>
        </p:spPr>
        <p:txBody>
          <a:bodyPr>
            <a:normAutofit/>
          </a:bodyPr>
          <a:lstStyle/>
          <a:p>
            <a:r>
              <a:rPr lang="ru-RU" dirty="0"/>
              <a:t>Калининградская область расположена на юго-восточном побережье Балтийского моря и является анклавом Российской Федерации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dirty="0" smtClean="0"/>
              <a:t>Граничит с Литвой (</a:t>
            </a:r>
            <a:r>
              <a:rPr lang="ru-RU" b="1" dirty="0" smtClean="0"/>
              <a:t>200 км.</a:t>
            </a:r>
            <a:r>
              <a:rPr lang="ru-RU" dirty="0" smtClean="0"/>
              <a:t>)</a:t>
            </a:r>
            <a:r>
              <a:rPr lang="ru-RU" b="1" dirty="0" smtClean="0"/>
              <a:t> </a:t>
            </a:r>
            <a:r>
              <a:rPr lang="ru-RU" dirty="0" smtClean="0"/>
              <a:t>и Польшей (</a:t>
            </a:r>
            <a:r>
              <a:rPr lang="ru-RU" b="1" dirty="0" smtClean="0"/>
              <a:t>210 км.</a:t>
            </a:r>
            <a:r>
              <a:rPr lang="ru-RU" dirty="0" smtClean="0"/>
              <a:t>), протяженность морского побережья — </a:t>
            </a:r>
            <a:r>
              <a:rPr lang="ru-RU" b="1" dirty="0" smtClean="0"/>
              <a:t>140 км.</a:t>
            </a:r>
          </a:p>
          <a:p>
            <a:r>
              <a:rPr lang="ru-RU" dirty="0" smtClean="0"/>
              <a:t>Благодаря особому географическому положению, Калининград является крупным транспортным узлом. Также в </a:t>
            </a:r>
            <a:r>
              <a:rPr lang="ru-RU" dirty="0"/>
              <a:t>Калининграде расположен штаб Балтийского флота ВМФ России. </a:t>
            </a:r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6478" y="365125"/>
            <a:ext cx="3717324" cy="37173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Калининградская область</a:t>
            </a:r>
            <a:r>
              <a:rPr lang="en-US" b="1" dirty="0" smtClean="0"/>
              <a:t>:</a:t>
            </a:r>
            <a:r>
              <a:rPr lang="ru-RU" b="1" dirty="0" smtClean="0"/>
              <a:t>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географическое положение</a:t>
            </a:r>
            <a:endParaRPr lang="ru-RU" b="1" dirty="0"/>
          </a:p>
        </p:txBody>
      </p:sp>
      <p:pic>
        <p:nvPicPr>
          <p:cNvPr id="4104" name="Picture 8" descr="http://www.adhard.ru/datas/users/515-karta_kaliningra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6478" y="4389141"/>
            <a:ext cx="3717324" cy="2171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875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dirty="0"/>
              <a:t>В Калининграде расположены музеи (музей янтаря, историко-художественный, Мирового океана, Художественная галерея, музей фортификации и т. д.), театры, крупные библиотеки (в частности, фрагменты средневекового книжного собрания — библиотеки </a:t>
            </a:r>
            <a:r>
              <a:rPr lang="ru-RU" dirty="0" err="1"/>
              <a:t>Валленродта</a:t>
            </a:r>
            <a:r>
              <a:rPr lang="ru-RU" dirty="0"/>
              <a:t>), зоопарк, ботанический сад. В центре города расположен кафедральный собор в стиле кирпичной готики. </a:t>
            </a:r>
            <a:endParaRPr lang="ru-RU" dirty="0" smtClean="0"/>
          </a:p>
          <a:p>
            <a:r>
              <a:rPr lang="ru-RU" dirty="0" smtClean="0"/>
              <a:t>До </a:t>
            </a:r>
            <a:r>
              <a:rPr lang="ru-RU" dirty="0"/>
              <a:t>2010 года Калининград имел статус «исторического города».</a:t>
            </a:r>
          </a:p>
        </p:txBody>
      </p:sp>
      <p:pic>
        <p:nvPicPr>
          <p:cNvPr id="5122" name="Picture 2" descr="http://www.amber.rujewell.ru/wp-content/uploads/2012/10/muzey_yantarya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2" y="1825629"/>
            <a:ext cx="2582876" cy="1937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             Калининград</a:t>
            </a:r>
            <a:r>
              <a:rPr lang="en-US" b="1" dirty="0" smtClean="0"/>
              <a:t>: </a:t>
            </a:r>
            <a:r>
              <a:rPr lang="ru-RU" b="1" dirty="0" smtClean="0"/>
              <a:t>достопримечательности</a:t>
            </a:r>
            <a:endParaRPr lang="ru-RU" b="1" dirty="0"/>
          </a:p>
        </p:txBody>
      </p:sp>
      <p:pic>
        <p:nvPicPr>
          <p:cNvPr id="5126" name="Picture 6" descr="http://mw2.google.com/mw-panoramio/photos/medium/42279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2" y="3897723"/>
            <a:ext cx="2582876" cy="196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media-cdn.tripadvisor.com/media/photo-s/07/df/37/d6/capti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595" y="1825627"/>
            <a:ext cx="2690207" cy="4035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07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ru-RU" sz="1800" dirty="0"/>
              <a:t>После распада СССР численность войск в Калининградской области резко сократилась (в частности была расформирована 11-я армия</a:t>
            </a:r>
            <a:r>
              <a:rPr lang="ru-RU" sz="1800" dirty="0" smtClean="0"/>
              <a:t>).</a:t>
            </a:r>
            <a:r>
              <a:rPr lang="ru-RU" sz="1800" baseline="30000" dirty="0" smtClean="0"/>
              <a:t> </a:t>
            </a:r>
            <a:r>
              <a:rPr lang="ru-RU" sz="1800" dirty="0" smtClean="0"/>
              <a:t>В </a:t>
            </a:r>
            <a:r>
              <a:rPr lang="ru-RU" sz="1800" dirty="0"/>
              <a:t>1999 году в Калининградском оборонительном районе были размещены следующие виды и рода войск общей численностью в 25 тысяч человек: сухопутные и береговые войска флота (850 танков, 550 ракетных систем залпового огня, 350 единиц артиллерийских систем), Балтийский флот (99 кораблей различных классов, в том числе 6 подлодок), морская авиация (более 180 боевых и транспортных самолетов и вертолетов), войска и силы ПВО (зенитно-ракетные комплексы С-300 ПС</a:t>
            </a:r>
            <a:r>
              <a:rPr lang="ru-RU" sz="1800" dirty="0" smtClean="0"/>
              <a:t>).</a:t>
            </a:r>
            <a:endParaRPr lang="ru-RU" sz="1800" dirty="0"/>
          </a:p>
        </p:txBody>
      </p:sp>
      <p:pic>
        <p:nvPicPr>
          <p:cNvPr id="1033" name="Picture 9" descr="https://upload.wikimedia.org/wikipedia/commons/5/5c/Zapad-2009_military_exercises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00800" y="1995580"/>
            <a:ext cx="4978400" cy="332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Боевой потенциал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854816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2900" b="1" dirty="0"/>
              <a:t>Промышленность Калининграда, предприятия и заводы Калининграда</a:t>
            </a:r>
            <a:r>
              <a:rPr lang="ru-RU" sz="2900" dirty="0"/>
              <a:t/>
            </a:r>
            <a:br>
              <a:rPr lang="ru-RU" sz="2900" dirty="0"/>
            </a:br>
            <a:r>
              <a:rPr lang="ru-RU" sz="2900" dirty="0" smtClean="0"/>
              <a:t>Калининград </a:t>
            </a:r>
            <a:r>
              <a:rPr lang="ru-RU" sz="2900" dirty="0"/>
              <a:t>– крупный центр машиностроения, развиты металлургия, легкая и полиграфическая отрасли промышленности</a:t>
            </a:r>
            <a:r>
              <a:rPr lang="ru-RU" sz="2900" dirty="0" smtClean="0"/>
              <a:t>.</a:t>
            </a:r>
          </a:p>
          <a:p>
            <a:r>
              <a:rPr lang="ru-RU" sz="2900" b="1" dirty="0"/>
              <a:t>Машиностроительные предприятия Калининграда</a:t>
            </a:r>
            <a:r>
              <a:rPr lang="ru-RU" sz="2900" dirty="0"/>
              <a:t/>
            </a:r>
            <a:br>
              <a:rPr lang="ru-RU" sz="2900" dirty="0"/>
            </a:br>
            <a:r>
              <a:rPr lang="ru-RU" sz="2900" dirty="0"/>
              <a:t/>
            </a:r>
            <a:br>
              <a:rPr lang="ru-RU" sz="2900" dirty="0"/>
            </a:br>
            <a:r>
              <a:rPr lang="ru-RU" sz="2900" dirty="0"/>
              <a:t>• ОАО «Калининградский вагоностроительный завод» («КВЗ») - промышленное предприятие выпускающее думпкары, </a:t>
            </a:r>
            <a:r>
              <a:rPr lang="ru-RU" sz="2900" dirty="0" err="1"/>
              <a:t>электропогрузчики</a:t>
            </a:r>
            <a:r>
              <a:rPr lang="ru-RU" sz="2900" dirty="0"/>
              <a:t>, </a:t>
            </a:r>
            <a:r>
              <a:rPr lang="ru-RU" sz="2900" dirty="0" err="1"/>
              <a:t>электротележки</a:t>
            </a:r>
            <a:r>
              <a:rPr lang="ru-RU" sz="2900" dirty="0"/>
              <a:t> и контейнеры для перевозки сыпучих и кусковых грузов;</a:t>
            </a:r>
            <a:br>
              <a:rPr lang="ru-RU" sz="2900" dirty="0"/>
            </a:br>
            <a:r>
              <a:rPr lang="ru-RU" sz="2900" dirty="0"/>
              <a:t>• Компания «</a:t>
            </a:r>
            <a:r>
              <a:rPr lang="ru-RU" sz="2900" dirty="0" err="1"/>
              <a:t>Балткран</a:t>
            </a:r>
            <a:r>
              <a:rPr lang="ru-RU" sz="2900" dirty="0"/>
              <a:t>» - занимается разработкой, изготовлением и поставками сложного грузоподъемного оборудования: контейнерные краны, козловые краны, мостовые краны, кран-балки и т. д.;</a:t>
            </a:r>
            <a:br>
              <a:rPr lang="ru-RU" sz="2900" dirty="0"/>
            </a:br>
            <a:r>
              <a:rPr lang="ru-RU" sz="2900" dirty="0"/>
              <a:t>• ОАО ПСЗ «Янтарь» - судостроение и судоремонт всех типов судов, катеров и яхт;</a:t>
            </a:r>
            <a:br>
              <a:rPr lang="ru-RU" sz="2900" dirty="0"/>
            </a:br>
            <a:r>
              <a:rPr lang="ru-RU" sz="2900" dirty="0"/>
              <a:t>• Филиал ОАО «РЖД» - завод «Металлист» - производство машин и оборудования для функционального обеспечения железнодорожного </a:t>
            </a:r>
            <a:r>
              <a:rPr lang="ru-RU" sz="2000" dirty="0"/>
              <a:t>полотна;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/>
              <a:t>Металлургические предприятия и заводы Калининграда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• ОАО «Кварц» - производство технологического оборудования, аппаратов упаковки в </a:t>
            </a:r>
            <a:r>
              <a:rPr lang="ru-RU" dirty="0" err="1"/>
              <a:t>термоусадочную</a:t>
            </a:r>
            <a:r>
              <a:rPr lang="ru-RU" dirty="0"/>
              <a:t> пленку;</a:t>
            </a:r>
            <a:br>
              <a:rPr lang="ru-RU" dirty="0"/>
            </a:br>
            <a:r>
              <a:rPr lang="ru-RU" dirty="0"/>
              <a:t>• ОАО «Система» - производство технологического оборудования, счетной техники.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Целлюлозно-бумажная промышленность </a:t>
            </a:r>
            <a:r>
              <a:rPr lang="ru-RU" b="1" dirty="0" smtClean="0"/>
              <a:t>Калининграда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• ЗАО СП «</a:t>
            </a:r>
            <a:r>
              <a:rPr lang="ru-RU" dirty="0" err="1"/>
              <a:t>Цепрусс</a:t>
            </a:r>
            <a:r>
              <a:rPr lang="ru-RU" dirty="0"/>
              <a:t>» - производитель целлюлозы, картона.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Предприятия стройиндустрии Калининграда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•</a:t>
            </a:r>
            <a:r>
              <a:rPr lang="ru-RU" dirty="0"/>
              <a:t> ОАО «Завод ЖБИ-2» - производство сборных железобетонных изделий и конструкций, товарный бетон и раствор;</a:t>
            </a:r>
            <a:br>
              <a:rPr lang="ru-RU" dirty="0"/>
            </a:br>
            <a:r>
              <a:rPr lang="ru-RU" dirty="0"/>
              <a:t>• ООО «КПД-Калининград» - производство железобетонных изделий (КПД), железобетона, товарного бетона и раствора.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Промышленность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573303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z="2000" dirty="0" smtClean="0"/>
              <a:t>В данной </a:t>
            </a:r>
            <a:r>
              <a:rPr lang="ru-RU" sz="2000" dirty="0" smtClean="0"/>
              <a:t>пр</a:t>
            </a:r>
            <a:r>
              <a:rPr lang="ru-RU" sz="2000" dirty="0" smtClean="0"/>
              <a:t>езентации </a:t>
            </a:r>
            <a:r>
              <a:rPr lang="ru-RU" sz="2000" dirty="0" smtClean="0"/>
              <a:t>я пользовался </a:t>
            </a:r>
          </a:p>
          <a:p>
            <a:r>
              <a:rPr lang="en-US" sz="2000" dirty="0">
                <a:hlinkClick r:id="rId2"/>
              </a:rPr>
              <a:t>https</a:t>
            </a:r>
            <a:r>
              <a:rPr lang="en-US" sz="2000" dirty="0" smtClean="0">
                <a:hlinkClick r:id="rId2"/>
              </a:rPr>
              <a:t>://ru.wikipedia.org</a:t>
            </a:r>
            <a:endParaRPr lang="ru-RU" sz="2000" dirty="0" smtClean="0"/>
          </a:p>
          <a:p>
            <a:r>
              <a:rPr lang="ru-RU" sz="2000" dirty="0" smtClean="0"/>
              <a:t>И многими другими источниками из всемирной паутины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</a:t>
            </a:r>
            <a:br>
              <a:rPr lang="ru-RU" dirty="0" smtClean="0"/>
            </a:br>
            <a:r>
              <a:rPr lang="ru-RU" dirty="0" smtClean="0"/>
              <a:t>Источники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131410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581400" y="6311900"/>
            <a:ext cx="5181600" cy="4351338"/>
          </a:xfrm>
        </p:spPr>
        <p:txBody>
          <a:bodyPr/>
          <a:lstStyle/>
          <a:p>
            <a:r>
              <a:rPr lang="ru-RU" dirty="0" smtClean="0"/>
              <a:t>г. Северск 2015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0649" y="3091853"/>
            <a:ext cx="10515600" cy="1325563"/>
          </a:xfrm>
        </p:spPr>
        <p:txBody>
          <a:bodyPr/>
          <a:lstStyle/>
          <a:p>
            <a:r>
              <a:rPr lang="ru-RU" sz="6000" dirty="0" smtClean="0"/>
              <a:t>Спасибо за внимание </a:t>
            </a:r>
            <a:r>
              <a:rPr lang="ru-RU" sz="6000" dirty="0" smtClean="0">
                <a:sym typeface="Wingdings" panose="05000000000000000000" pitchFamily="2" charset="2"/>
              </a:rPr>
              <a:t>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624340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232</TotalTime>
  <Words>214</Words>
  <Application>Microsoft Office PowerPoint</Application>
  <PresentationFormat>Произвольный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Горизонт</vt:lpstr>
      <vt:lpstr>Знакомство с русским географическим обществом </vt:lpstr>
      <vt:lpstr>Калининград: общая информация </vt:lpstr>
      <vt:lpstr>                           Калининград: история</vt:lpstr>
      <vt:lpstr>Калининградская область:  географическое положение</vt:lpstr>
      <vt:lpstr>             Калининград: достопримечательности</vt:lpstr>
      <vt:lpstr>                                  Боевой потенциал </vt:lpstr>
      <vt:lpstr>                                    Промышленность.</vt:lpstr>
      <vt:lpstr>                                           Источники</vt:lpstr>
      <vt:lpstr>Спасибо за внимание 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с русским географическим обществом</dc:title>
  <dc:creator>tr3m0r</dc:creator>
  <cp:lastModifiedBy>торт</cp:lastModifiedBy>
  <cp:revision>23</cp:revision>
  <dcterms:created xsi:type="dcterms:W3CDTF">2015-10-27T15:31:59Z</dcterms:created>
  <dcterms:modified xsi:type="dcterms:W3CDTF">2015-11-06T07:32:22Z</dcterms:modified>
</cp:coreProperties>
</file>